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35"/>
  </p:notesMasterIdLst>
  <p:handoutMasterIdLst>
    <p:handoutMasterId r:id="rId36"/>
  </p:handoutMasterIdLst>
  <p:sldIdLst>
    <p:sldId id="289" r:id="rId5"/>
    <p:sldId id="276" r:id="rId6"/>
    <p:sldId id="283" r:id="rId7"/>
    <p:sldId id="261" r:id="rId8"/>
    <p:sldId id="257" r:id="rId9"/>
    <p:sldId id="264" r:id="rId10"/>
    <p:sldId id="265" r:id="rId11"/>
    <p:sldId id="290" r:id="rId12"/>
    <p:sldId id="266" r:id="rId13"/>
    <p:sldId id="267" r:id="rId14"/>
    <p:sldId id="292" r:id="rId15"/>
    <p:sldId id="291"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8" r:id="rId29"/>
    <p:sldId id="307" r:id="rId30"/>
    <p:sldId id="305" r:id="rId31"/>
    <p:sldId id="306" r:id="rId32"/>
    <p:sldId id="309" r:id="rId33"/>
    <p:sldId id="2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A22A9-B19C-42BD-9B2C-866E20C3944C}" v="120" dt="2025-10-18T14:24:38.622"/>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94" autoAdjust="0"/>
  </p:normalViewPr>
  <p:slideViewPr>
    <p:cSldViewPr snapToGrid="0">
      <p:cViewPr varScale="1">
        <p:scale>
          <a:sx n="59" d="100"/>
          <a:sy n="59" d="100"/>
        </p:scale>
        <p:origin x="964"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10/29/2025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10/29/2025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3281880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F482E-6630-9E37-40D2-071BE6D8A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3087D-85DB-DDC3-8CB8-1D4657D336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CEB72-2B56-A5DB-8364-5A55A8AC16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1A8E17-538B-B01B-AF82-95897E30CCBE}"/>
              </a:ext>
            </a:extLst>
          </p:cNvPr>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2216256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A83CF-6823-BBFB-31B9-4BBC74E57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0CB773-DACD-2071-3737-BDE23BBBBB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8A83CC-9DEA-7BED-788F-88109E3D25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DB5611-2A37-87E0-6F95-9F0E81788F0F}"/>
              </a:ext>
            </a:extLst>
          </p:cNvPr>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188479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ECBD-383E-75EC-FB14-5D21F4282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B617D-5A22-040B-0079-A25DA3B59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F1864-9169-2C71-EBDD-CBF0B54D35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67E42E0-D6B9-08FF-5056-96AF564B23C6}"/>
              </a:ext>
            </a:extLst>
          </p:cNvPr>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2297189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E0383-7F7F-1814-B3E2-6E39A81452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71641-725C-4AB9-338E-5D1638A5B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6EC18-141D-ED7A-6C68-2E1895AFFE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2C375D-9E04-8B55-EE48-95C425541184}"/>
              </a:ext>
            </a:extLst>
          </p:cNvPr>
          <p:cNvSpPr>
            <a:spLocks noGrp="1"/>
          </p:cNvSpPr>
          <p:nvPr>
            <p:ph type="sldNum" sz="quarter" idx="5"/>
          </p:nvPr>
        </p:nvSpPr>
        <p:spPr/>
        <p:txBody>
          <a:bodyPr/>
          <a:lstStyle/>
          <a:p>
            <a:fld id="{CC5DA344-5FA2-43F7-9D95-CA56C82B080A}" type="slidenum">
              <a:rPr lang="en-US" smtClean="0"/>
              <a:t>14</a:t>
            </a:fld>
            <a:endParaRPr lang="en-US"/>
          </a:p>
        </p:txBody>
      </p:sp>
    </p:spTree>
    <p:extLst>
      <p:ext uri="{BB962C8B-B14F-4D97-AF65-F5344CB8AC3E}">
        <p14:creationId xmlns:p14="http://schemas.microsoft.com/office/powerpoint/2010/main" val="175792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41D33-3F7F-3348-994E-C22AE5D9F0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082197-D322-BEC1-A885-1C233D6DE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BA4DA-6B94-5495-8916-2D3C32DA24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114F39-12B8-E57C-65A7-07904C97A504}"/>
              </a:ext>
            </a:extLst>
          </p:cNvPr>
          <p:cNvSpPr>
            <a:spLocks noGrp="1"/>
          </p:cNvSpPr>
          <p:nvPr>
            <p:ph type="sldNum" sz="quarter" idx="5"/>
          </p:nvPr>
        </p:nvSpPr>
        <p:spPr/>
        <p:txBody>
          <a:bodyPr/>
          <a:lstStyle/>
          <a:p>
            <a:fld id="{CC5DA344-5FA2-43F7-9D95-CA56C82B080A}" type="slidenum">
              <a:rPr lang="en-US" smtClean="0"/>
              <a:t>15</a:t>
            </a:fld>
            <a:endParaRPr lang="en-US"/>
          </a:p>
        </p:txBody>
      </p:sp>
    </p:spTree>
    <p:extLst>
      <p:ext uri="{BB962C8B-B14F-4D97-AF65-F5344CB8AC3E}">
        <p14:creationId xmlns:p14="http://schemas.microsoft.com/office/powerpoint/2010/main" val="170307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79AC0-472C-7C55-5C8F-FDCE08309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670C2-41EB-E7C8-A66F-AAF95770D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21EBD-759C-8DFE-4294-61AD25BB53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D6B75C-2DCE-EA98-D23E-9E8A28B63FCD}"/>
              </a:ext>
            </a:extLst>
          </p:cNvPr>
          <p:cNvSpPr>
            <a:spLocks noGrp="1"/>
          </p:cNvSpPr>
          <p:nvPr>
            <p:ph type="sldNum" sz="quarter" idx="5"/>
          </p:nvPr>
        </p:nvSpPr>
        <p:spPr/>
        <p:txBody>
          <a:bodyPr/>
          <a:lstStyle/>
          <a:p>
            <a:fld id="{CC5DA344-5FA2-43F7-9D95-CA56C82B080A}" type="slidenum">
              <a:rPr lang="en-US" smtClean="0"/>
              <a:t>16</a:t>
            </a:fld>
            <a:endParaRPr lang="en-US"/>
          </a:p>
        </p:txBody>
      </p:sp>
    </p:spTree>
    <p:extLst>
      <p:ext uri="{BB962C8B-B14F-4D97-AF65-F5344CB8AC3E}">
        <p14:creationId xmlns:p14="http://schemas.microsoft.com/office/powerpoint/2010/main" val="2203444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DB628-8D92-17A1-BF33-30B61E441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3C4BFC-C52B-E886-8F8D-90F108EE3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9311B2-E8EF-FBD8-7CDF-E4F83626B5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9062E3-1CCF-D13B-9228-B6D400BBA076}"/>
              </a:ext>
            </a:extLst>
          </p:cNvPr>
          <p:cNvSpPr>
            <a:spLocks noGrp="1"/>
          </p:cNvSpPr>
          <p:nvPr>
            <p:ph type="sldNum" sz="quarter" idx="5"/>
          </p:nvPr>
        </p:nvSpPr>
        <p:spPr/>
        <p:txBody>
          <a:bodyPr/>
          <a:lstStyle/>
          <a:p>
            <a:fld id="{CC5DA344-5FA2-43F7-9D95-CA56C82B080A}" type="slidenum">
              <a:rPr lang="en-US" smtClean="0"/>
              <a:t>17</a:t>
            </a:fld>
            <a:endParaRPr lang="en-US"/>
          </a:p>
        </p:txBody>
      </p:sp>
    </p:spTree>
    <p:extLst>
      <p:ext uri="{BB962C8B-B14F-4D97-AF65-F5344CB8AC3E}">
        <p14:creationId xmlns:p14="http://schemas.microsoft.com/office/powerpoint/2010/main" val="779314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EF93D-DE2C-1923-D8E8-932523DFA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5AEBB-631E-49CA-43D3-97AA7A7A2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B166E-ADB2-E569-5C45-E4AF04AFD5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F083D34-7AD5-F90E-B07A-40D8AA1F6190}"/>
              </a:ext>
            </a:extLst>
          </p:cNvPr>
          <p:cNvSpPr>
            <a:spLocks noGrp="1"/>
          </p:cNvSpPr>
          <p:nvPr>
            <p:ph type="sldNum" sz="quarter" idx="5"/>
          </p:nvPr>
        </p:nvSpPr>
        <p:spPr/>
        <p:txBody>
          <a:bodyPr/>
          <a:lstStyle/>
          <a:p>
            <a:fld id="{CC5DA344-5FA2-43F7-9D95-CA56C82B080A}" type="slidenum">
              <a:rPr lang="en-US" smtClean="0"/>
              <a:t>18</a:t>
            </a:fld>
            <a:endParaRPr lang="en-US"/>
          </a:p>
        </p:txBody>
      </p:sp>
    </p:spTree>
    <p:extLst>
      <p:ext uri="{BB962C8B-B14F-4D97-AF65-F5344CB8AC3E}">
        <p14:creationId xmlns:p14="http://schemas.microsoft.com/office/powerpoint/2010/main" val="1677935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580A5-DE96-AD5A-E6C8-1BF7E79168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14FCA-13B2-5DE5-1ABE-9B73A8E205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031817-0D85-680E-7572-D76B1AE54E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F23F41-9531-44A3-A33E-6A5D95FB992E}"/>
              </a:ext>
            </a:extLst>
          </p:cNvPr>
          <p:cNvSpPr>
            <a:spLocks noGrp="1"/>
          </p:cNvSpPr>
          <p:nvPr>
            <p:ph type="sldNum" sz="quarter" idx="5"/>
          </p:nvPr>
        </p:nvSpPr>
        <p:spPr/>
        <p:txBody>
          <a:bodyPr/>
          <a:lstStyle/>
          <a:p>
            <a:fld id="{CC5DA344-5FA2-43F7-9D95-CA56C82B080A}" type="slidenum">
              <a:rPr lang="en-US" smtClean="0"/>
              <a:t>19</a:t>
            </a:fld>
            <a:endParaRPr lang="en-US"/>
          </a:p>
        </p:txBody>
      </p:sp>
    </p:spTree>
    <p:extLst>
      <p:ext uri="{BB962C8B-B14F-4D97-AF65-F5344CB8AC3E}">
        <p14:creationId xmlns:p14="http://schemas.microsoft.com/office/powerpoint/2010/main" val="105136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82572-BA7C-1E81-CE34-00EE2CAA7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E05DC-E6F0-2834-8FB4-10AEA036DC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1CB13A-970A-D52D-5AC6-59CCD763D3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D8C107-817C-0237-D5B5-843A601F3D48}"/>
              </a:ext>
            </a:extLst>
          </p:cNvPr>
          <p:cNvSpPr>
            <a:spLocks noGrp="1"/>
          </p:cNvSpPr>
          <p:nvPr>
            <p:ph type="sldNum" sz="quarter" idx="5"/>
          </p:nvPr>
        </p:nvSpPr>
        <p:spPr/>
        <p:txBody>
          <a:bodyPr/>
          <a:lstStyle/>
          <a:p>
            <a:fld id="{CC5DA344-5FA2-43F7-9D95-CA56C82B080A}" type="slidenum">
              <a:rPr lang="en-US" smtClean="0"/>
              <a:t>20</a:t>
            </a:fld>
            <a:endParaRPr lang="en-US"/>
          </a:p>
        </p:txBody>
      </p:sp>
    </p:spTree>
    <p:extLst>
      <p:ext uri="{BB962C8B-B14F-4D97-AF65-F5344CB8AC3E}">
        <p14:creationId xmlns:p14="http://schemas.microsoft.com/office/powerpoint/2010/main" val="6586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6C390-B86E-009A-E0F7-83440E4EB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8ED17-AB01-73E5-A0EB-8E5479B13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58CBD-0E45-3D3F-FA2C-58ED785999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B3F1E4C-1775-82CF-0122-AB995FCFB21D}"/>
              </a:ext>
            </a:extLst>
          </p:cNvPr>
          <p:cNvSpPr>
            <a:spLocks noGrp="1"/>
          </p:cNvSpPr>
          <p:nvPr>
            <p:ph type="sldNum" sz="quarter" idx="5"/>
          </p:nvPr>
        </p:nvSpPr>
        <p:spPr/>
        <p:txBody>
          <a:bodyPr/>
          <a:lstStyle/>
          <a:p>
            <a:fld id="{CC5DA344-5FA2-43F7-9D95-CA56C82B080A}" type="slidenum">
              <a:rPr lang="en-US" smtClean="0"/>
              <a:t>21</a:t>
            </a:fld>
            <a:endParaRPr lang="en-US"/>
          </a:p>
        </p:txBody>
      </p:sp>
    </p:spTree>
    <p:extLst>
      <p:ext uri="{BB962C8B-B14F-4D97-AF65-F5344CB8AC3E}">
        <p14:creationId xmlns:p14="http://schemas.microsoft.com/office/powerpoint/2010/main" val="908649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C9166-3271-4B4F-D3F9-809F6F6A0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F4B4D-25E8-7338-20B4-FA773138A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9A1B2-39F8-4232-E37D-F91CFEFFF0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09907B-4FB4-5A0E-BE91-CBFD4EF88A7B}"/>
              </a:ext>
            </a:extLst>
          </p:cNvPr>
          <p:cNvSpPr>
            <a:spLocks noGrp="1"/>
          </p:cNvSpPr>
          <p:nvPr>
            <p:ph type="sldNum" sz="quarter" idx="5"/>
          </p:nvPr>
        </p:nvSpPr>
        <p:spPr/>
        <p:txBody>
          <a:bodyPr/>
          <a:lstStyle/>
          <a:p>
            <a:fld id="{CC5DA344-5FA2-43F7-9D95-CA56C82B080A}" type="slidenum">
              <a:rPr lang="en-US" smtClean="0"/>
              <a:t>22</a:t>
            </a:fld>
            <a:endParaRPr lang="en-US"/>
          </a:p>
        </p:txBody>
      </p:sp>
    </p:spTree>
    <p:extLst>
      <p:ext uri="{BB962C8B-B14F-4D97-AF65-F5344CB8AC3E}">
        <p14:creationId xmlns:p14="http://schemas.microsoft.com/office/powerpoint/2010/main" val="106011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FB82E-F92A-7D03-20D8-B51AF8880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4BEE8-1B1F-2B3D-8539-7F70FDD57C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81528-58D2-C7B4-6F1D-CCD979FD41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BE96C5-B541-CB27-EAC2-D2B06C86755E}"/>
              </a:ext>
            </a:extLst>
          </p:cNvPr>
          <p:cNvSpPr>
            <a:spLocks noGrp="1"/>
          </p:cNvSpPr>
          <p:nvPr>
            <p:ph type="sldNum" sz="quarter" idx="5"/>
          </p:nvPr>
        </p:nvSpPr>
        <p:spPr/>
        <p:txBody>
          <a:bodyPr/>
          <a:lstStyle/>
          <a:p>
            <a:fld id="{CC5DA344-5FA2-43F7-9D95-CA56C82B080A}" type="slidenum">
              <a:rPr lang="en-US" smtClean="0"/>
              <a:t>23</a:t>
            </a:fld>
            <a:endParaRPr lang="en-US"/>
          </a:p>
        </p:txBody>
      </p:sp>
    </p:spTree>
    <p:extLst>
      <p:ext uri="{BB962C8B-B14F-4D97-AF65-F5344CB8AC3E}">
        <p14:creationId xmlns:p14="http://schemas.microsoft.com/office/powerpoint/2010/main" val="3964578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B14D1-57E8-5F28-9A10-C4D54E130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EC4F90-D604-10AC-7A5A-6459DD584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BB5DC-8581-3199-4243-DB0EF34B24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BB2B25-F8A0-1FA6-5484-2DC19B567F84}"/>
              </a:ext>
            </a:extLst>
          </p:cNvPr>
          <p:cNvSpPr>
            <a:spLocks noGrp="1"/>
          </p:cNvSpPr>
          <p:nvPr>
            <p:ph type="sldNum" sz="quarter" idx="5"/>
          </p:nvPr>
        </p:nvSpPr>
        <p:spPr/>
        <p:txBody>
          <a:bodyPr/>
          <a:lstStyle/>
          <a:p>
            <a:fld id="{CC5DA344-5FA2-43F7-9D95-CA56C82B080A}" type="slidenum">
              <a:rPr lang="en-US" smtClean="0"/>
              <a:t>24</a:t>
            </a:fld>
            <a:endParaRPr lang="en-US"/>
          </a:p>
        </p:txBody>
      </p:sp>
    </p:spTree>
    <p:extLst>
      <p:ext uri="{BB962C8B-B14F-4D97-AF65-F5344CB8AC3E}">
        <p14:creationId xmlns:p14="http://schemas.microsoft.com/office/powerpoint/2010/main" val="2368746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5F56B-1ABE-DE0C-DA01-2118A93B3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5505A9-FFC2-247B-7B9C-200396B50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C8A405-FDD5-5011-6F07-F3E2961020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DC0C2F-0B5B-F54F-9913-AB8B27FCE507}"/>
              </a:ext>
            </a:extLst>
          </p:cNvPr>
          <p:cNvSpPr>
            <a:spLocks noGrp="1"/>
          </p:cNvSpPr>
          <p:nvPr>
            <p:ph type="sldNum" sz="quarter" idx="5"/>
          </p:nvPr>
        </p:nvSpPr>
        <p:spPr/>
        <p:txBody>
          <a:bodyPr/>
          <a:lstStyle/>
          <a:p>
            <a:fld id="{CC5DA344-5FA2-43F7-9D95-CA56C82B080A}" type="slidenum">
              <a:rPr lang="en-US" smtClean="0"/>
              <a:t>25</a:t>
            </a:fld>
            <a:endParaRPr lang="en-US"/>
          </a:p>
        </p:txBody>
      </p:sp>
    </p:spTree>
    <p:extLst>
      <p:ext uri="{BB962C8B-B14F-4D97-AF65-F5344CB8AC3E}">
        <p14:creationId xmlns:p14="http://schemas.microsoft.com/office/powerpoint/2010/main" val="2160545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3B984-F4A4-8193-FAFD-3EC0765A4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E83A0-8C12-6495-FB19-DD7EF195C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3765F-D1DA-091F-B43F-33231082547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B18289-4D1D-2C01-E1B9-59384334A1CF}"/>
              </a:ext>
            </a:extLst>
          </p:cNvPr>
          <p:cNvSpPr>
            <a:spLocks noGrp="1"/>
          </p:cNvSpPr>
          <p:nvPr>
            <p:ph type="sldNum" sz="quarter" idx="5"/>
          </p:nvPr>
        </p:nvSpPr>
        <p:spPr/>
        <p:txBody>
          <a:bodyPr/>
          <a:lstStyle/>
          <a:p>
            <a:fld id="{CC5DA344-5FA2-43F7-9D95-CA56C82B080A}" type="slidenum">
              <a:rPr lang="en-US" smtClean="0"/>
              <a:t>26</a:t>
            </a:fld>
            <a:endParaRPr lang="en-US"/>
          </a:p>
        </p:txBody>
      </p:sp>
    </p:spTree>
    <p:extLst>
      <p:ext uri="{BB962C8B-B14F-4D97-AF65-F5344CB8AC3E}">
        <p14:creationId xmlns:p14="http://schemas.microsoft.com/office/powerpoint/2010/main" val="2956977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48F2E-68F3-0AEF-4EE5-FC40F0BB6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D0220-7997-E4FF-9A3C-60AC3D158D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CE3D0D-C929-68C0-69B4-E55878F7D7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E5D68E-9463-0AF3-0AC2-EE8150FDABB9}"/>
              </a:ext>
            </a:extLst>
          </p:cNvPr>
          <p:cNvSpPr>
            <a:spLocks noGrp="1"/>
          </p:cNvSpPr>
          <p:nvPr>
            <p:ph type="sldNum" sz="quarter" idx="5"/>
          </p:nvPr>
        </p:nvSpPr>
        <p:spPr/>
        <p:txBody>
          <a:bodyPr/>
          <a:lstStyle/>
          <a:p>
            <a:fld id="{CC5DA344-5FA2-43F7-9D95-CA56C82B080A}" type="slidenum">
              <a:rPr lang="en-US" smtClean="0"/>
              <a:t>27</a:t>
            </a:fld>
            <a:endParaRPr lang="en-US"/>
          </a:p>
        </p:txBody>
      </p:sp>
    </p:spTree>
    <p:extLst>
      <p:ext uri="{BB962C8B-B14F-4D97-AF65-F5344CB8AC3E}">
        <p14:creationId xmlns:p14="http://schemas.microsoft.com/office/powerpoint/2010/main" val="2833730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E3BAB-24F7-5B57-6404-FE8865DF6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594B2-FAE3-B701-7AC2-0F8FF810B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A4CA-E666-659F-ED43-8B97AB799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584EC0-BD64-F109-BF35-124EB62CABC1}"/>
              </a:ext>
            </a:extLst>
          </p:cNvPr>
          <p:cNvSpPr>
            <a:spLocks noGrp="1"/>
          </p:cNvSpPr>
          <p:nvPr>
            <p:ph type="sldNum" sz="quarter" idx="5"/>
          </p:nvPr>
        </p:nvSpPr>
        <p:spPr/>
        <p:txBody>
          <a:bodyPr/>
          <a:lstStyle/>
          <a:p>
            <a:fld id="{CC5DA344-5FA2-43F7-9D95-CA56C82B080A}" type="slidenum">
              <a:rPr lang="en-US" smtClean="0"/>
              <a:t>28</a:t>
            </a:fld>
            <a:endParaRPr lang="en-US"/>
          </a:p>
        </p:txBody>
      </p:sp>
    </p:spTree>
    <p:extLst>
      <p:ext uri="{BB962C8B-B14F-4D97-AF65-F5344CB8AC3E}">
        <p14:creationId xmlns:p14="http://schemas.microsoft.com/office/powerpoint/2010/main" val="2885171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51FAE-7878-B638-F6DC-6DB472132A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D41D9-E70B-F32A-D224-B23CAB044C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1B2DA-F74F-C137-F0ED-126C29F28A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5D2158-3F3A-2340-0934-6E6C2459BB8A}"/>
              </a:ext>
            </a:extLst>
          </p:cNvPr>
          <p:cNvSpPr>
            <a:spLocks noGrp="1"/>
          </p:cNvSpPr>
          <p:nvPr>
            <p:ph type="sldNum" sz="quarter" idx="5"/>
          </p:nvPr>
        </p:nvSpPr>
        <p:spPr/>
        <p:txBody>
          <a:bodyPr/>
          <a:lstStyle/>
          <a:p>
            <a:fld id="{CC5DA344-5FA2-43F7-9D95-CA56C82B080A}" type="slidenum">
              <a:rPr lang="en-US" smtClean="0"/>
              <a:t>29</a:t>
            </a:fld>
            <a:endParaRPr lang="en-US"/>
          </a:p>
        </p:txBody>
      </p:sp>
    </p:spTree>
    <p:extLst>
      <p:ext uri="{BB962C8B-B14F-4D97-AF65-F5344CB8AC3E}">
        <p14:creationId xmlns:p14="http://schemas.microsoft.com/office/powerpoint/2010/main" val="287288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30</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9FEEE-09B8-3066-EE1C-8CF6BCF608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1F5D6-6ADC-176C-38B1-A942AAC58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8FD1F-F3DA-0B47-7228-500052C44F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B3420F-AD64-1F03-943E-88B941BF7DC8}"/>
              </a:ext>
            </a:extLst>
          </p:cNvPr>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93944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72997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10/29/2025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10/29/2025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1" r:id="rId13"/>
    <p:sldLayoutId id="2147483682" r:id="rId14"/>
    <p:sldLayoutId id="2147483683" r:id="rId15"/>
    <p:sldLayoutId id="2147483684" r:id="rId16"/>
    <p:sldLayoutId id="2147483685" r:id="rId17"/>
    <p:sldLayoutId id="2147483686" r:id="rId18"/>
    <p:sldLayoutId id="2147483689" r:id="rId19"/>
    <p:sldLayoutId id="2147483690" r:id="rId20"/>
    <p:sldLayoutId id="2147483691" r:id="rId2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412062" y="1934083"/>
            <a:ext cx="11440235" cy="2326115"/>
          </a:xfrm>
        </p:spPr>
        <p:txBody>
          <a:bodyPr/>
          <a:lstStyle/>
          <a:p>
            <a:pPr algn="ctr"/>
            <a:r>
              <a:rPr lang="ru-RU" i="0" dirty="0">
                <a:latin typeface="Times New Roman" panose="02020603050405020304" pitchFamily="18" charset="0"/>
                <a:cs typeface="Times New Roman" panose="02020603050405020304" pitchFamily="18" charset="0"/>
              </a:rPr>
              <a:t>Кіріспе. Жаратылыстанудың құрылымдық сипаттамасы және оның даму кезеңдері. </a:t>
            </a:r>
            <a:endParaRPr lang="en-US" dirty="0">
              <a:latin typeface="Times New Roman" panose="02020603050405020304" pitchFamily="18" charset="0"/>
              <a:cs typeface="Times New Roman" panose="02020603050405020304" pitchFamily="18" charset="0"/>
            </a:endParaRPr>
          </a:p>
        </p:txBody>
      </p:sp>
      <p:pic>
        <p:nvPicPr>
          <p:cNvPr id="1028" name="Picture 4" descr="Евразийский национальный университет имени Л.Н. Гумилева">
            <a:extLst>
              <a:ext uri="{FF2B5EF4-FFF2-40B4-BE49-F238E27FC236}">
                <a16:creationId xmlns:a16="http://schemas.microsoft.com/office/drawing/2014/main" id="{191EF694-0895-3B3D-E59E-82A09ACA6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03" y="155122"/>
            <a:ext cx="3296776" cy="1205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094B04-EB59-3EE6-8D11-9EDEA9F83B7C}"/>
              </a:ext>
            </a:extLst>
          </p:cNvPr>
          <p:cNvSpPr txBox="1"/>
          <p:nvPr/>
        </p:nvSpPr>
        <p:spPr>
          <a:xfrm>
            <a:off x="2166732" y="155122"/>
            <a:ext cx="9685565" cy="1598323"/>
          </a:xfrm>
          <a:prstGeom prst="rect">
            <a:avLst/>
          </a:prstGeom>
          <a:noFill/>
        </p:spPr>
        <p:txBody>
          <a:bodyPr wrap="square">
            <a:spAutoFit/>
          </a:bodyPr>
          <a:lstStyle/>
          <a:p>
            <a:pPr algn="ctr">
              <a:lnSpc>
                <a:spcPts val="4125"/>
              </a:lnSpc>
              <a:buNone/>
            </a:pPr>
            <a:r>
              <a:rPr lang="ru-RU" sz="2000" b="1" i="0" dirty="0">
                <a:effectLst/>
                <a:latin typeface="Times New Roman" panose="02020603050405020304" pitchFamily="18" charset="0"/>
                <a:cs typeface="Times New Roman" panose="02020603050405020304" pitchFamily="18" charset="0"/>
              </a:rPr>
              <a:t>Л. Н. Гумилев атындағы Еуразия ұлттық университеті </a:t>
            </a:r>
            <a:endParaRPr lang="ru-RU" sz="2000" dirty="0">
              <a:effectLst/>
              <a:latin typeface="Times New Roman" panose="02020603050405020304" pitchFamily="18" charset="0"/>
              <a:cs typeface="Times New Roman" panose="02020603050405020304" pitchFamily="18" charset="0"/>
            </a:endParaRPr>
          </a:p>
          <a:p>
            <a:pPr algn="ctr">
              <a:lnSpc>
                <a:spcPts val="4125"/>
              </a:lnSpc>
              <a:buNone/>
            </a:pPr>
            <a:r>
              <a:rPr lang="ru-RU" sz="2000" b="1" i="0" dirty="0">
                <a:effectLst/>
                <a:latin typeface="Times New Roman" panose="02020603050405020304" pitchFamily="18" charset="0"/>
                <a:cs typeface="Times New Roman" panose="02020603050405020304" pitchFamily="18" charset="0"/>
              </a:rPr>
              <a:t>Ақпараттық технологиялар факультеті </a:t>
            </a:r>
            <a:endParaRPr lang="ru-RU" sz="2000" dirty="0">
              <a:effectLst/>
              <a:latin typeface="Times New Roman" panose="02020603050405020304" pitchFamily="18" charset="0"/>
              <a:cs typeface="Times New Roman" panose="02020603050405020304" pitchFamily="18" charset="0"/>
            </a:endParaRPr>
          </a:p>
          <a:p>
            <a:pPr algn="ctr">
              <a:lnSpc>
                <a:spcPts val="4125"/>
              </a:lnSpc>
              <a:buNone/>
            </a:pPr>
            <a:r>
              <a:rPr lang="ru-RU" sz="2000" b="1" i="0" dirty="0">
                <a:effectLst/>
                <a:latin typeface="Times New Roman" panose="02020603050405020304" pitchFamily="18" charset="0"/>
                <a:cs typeface="Times New Roman" panose="02020603050405020304" pitchFamily="18" charset="0"/>
              </a:rPr>
              <a:t>Информатика Кафедрасы </a:t>
            </a:r>
            <a:endParaRPr lang="ru-RU" sz="2000" dirty="0">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0B9190F-E9BE-CE25-114B-327CD3FAF9E9}"/>
              </a:ext>
            </a:extLst>
          </p:cNvPr>
          <p:cNvSpPr txBox="1"/>
          <p:nvPr/>
        </p:nvSpPr>
        <p:spPr>
          <a:xfrm>
            <a:off x="412062" y="5433124"/>
            <a:ext cx="6123214" cy="1151918"/>
          </a:xfrm>
          <a:prstGeom prst="rect">
            <a:avLst/>
          </a:prstGeom>
          <a:noFill/>
        </p:spPr>
        <p:txBody>
          <a:bodyPr wrap="square">
            <a:spAutoFit/>
          </a:bodyPr>
          <a:lstStyle/>
          <a:p>
            <a:pPr>
              <a:lnSpc>
                <a:spcPts val="4425"/>
              </a:lnSpc>
              <a:buNone/>
            </a:pPr>
            <a:r>
              <a:rPr lang="ru-RU" sz="2400" b="1" i="0" dirty="0">
                <a:effectLst/>
                <a:latin typeface="Times New Roman" panose="02020603050405020304" pitchFamily="18" charset="0"/>
                <a:cs typeface="Times New Roman" panose="02020603050405020304" pitchFamily="18" charset="0"/>
              </a:rPr>
              <a:t>Орындаған: </a:t>
            </a:r>
            <a:r>
              <a:rPr lang="ru-RU" sz="2400" b="0" i="0" dirty="0">
                <a:effectLst/>
                <a:latin typeface="Times New Roman" panose="02020603050405020304" pitchFamily="18" charset="0"/>
                <a:cs typeface="Times New Roman" panose="02020603050405020304" pitchFamily="18" charset="0"/>
              </a:rPr>
              <a:t>Ислам Ұ.Д.</a:t>
            </a:r>
            <a:endParaRPr lang="ru-RU" sz="2400" dirty="0">
              <a:effectLst/>
              <a:latin typeface="Times New Roman" panose="02020603050405020304" pitchFamily="18" charset="0"/>
              <a:cs typeface="Times New Roman" panose="02020603050405020304" pitchFamily="18" charset="0"/>
            </a:endParaRPr>
          </a:p>
          <a:p>
            <a:pPr>
              <a:lnSpc>
                <a:spcPts val="4425"/>
              </a:lnSpc>
              <a:buNone/>
            </a:pPr>
            <a:r>
              <a:rPr lang="ru-RU" sz="2400" b="1" i="0" dirty="0">
                <a:effectLst/>
                <a:latin typeface="Times New Roman" panose="02020603050405020304" pitchFamily="18" charset="0"/>
                <a:cs typeface="Times New Roman" panose="02020603050405020304" pitchFamily="18" charset="0"/>
              </a:rPr>
              <a:t>Қабылдаған: </a:t>
            </a:r>
            <a:r>
              <a:rPr lang="ru-RU" sz="2400" b="0" i="0" dirty="0">
                <a:effectLst/>
                <a:latin typeface="Times New Roman" panose="02020603050405020304" pitchFamily="18" charset="0"/>
                <a:cs typeface="Times New Roman" panose="02020603050405020304" pitchFamily="18" charset="0"/>
              </a:rPr>
              <a:t>Балабеков К.Н</a:t>
            </a:r>
            <a:r>
              <a:rPr lang="ru-RU" b="0" i="0" dirty="0">
                <a:effectLst/>
                <a:latin typeface="YACgEZ1cb1Q_0"/>
              </a:rPr>
              <a:t>.</a:t>
            </a:r>
            <a:endParaRPr lang="ru-RU" dirty="0">
              <a:effectLst/>
              <a:latin typeface="YACgEZ1cb1Q_0"/>
            </a:endParaRPr>
          </a:p>
        </p:txBody>
      </p:sp>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7086" y="522513"/>
            <a:ext cx="9906000" cy="620157"/>
          </a:xfrm>
          <a:noFill/>
        </p:spPr>
        <p:txBody>
          <a:bodyPr/>
          <a:lstStyle/>
          <a:p>
            <a:pPr algn="ctr"/>
            <a:r>
              <a:rPr lang="kk-KZ" b="1" cap="none" dirty="0">
                <a:latin typeface="Times New Roman" panose="02020603050405020304" pitchFamily="18" charset="0"/>
                <a:cs typeface="Times New Roman" panose="02020603050405020304" pitchFamily="18" charset="0"/>
              </a:rPr>
              <a:t>Химияның негізгі салалары</a:t>
            </a:r>
            <a:endParaRPr lang="en-US" b="1" cap="none"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309085B-0409-599A-8A47-C82FABD72BBA}"/>
              </a:ext>
            </a:extLst>
          </p:cNvPr>
          <p:cNvPicPr>
            <a:picLocks noChangeAspect="1"/>
          </p:cNvPicPr>
          <p:nvPr/>
        </p:nvPicPr>
        <p:blipFill>
          <a:blip r:embed="rId3"/>
          <a:stretch>
            <a:fillRect/>
          </a:stretch>
        </p:blipFill>
        <p:spPr>
          <a:xfrm>
            <a:off x="1543051" y="1604962"/>
            <a:ext cx="3016122" cy="3108552"/>
          </a:xfrm>
          <a:prstGeom prst="rect">
            <a:avLst/>
          </a:prstGeom>
        </p:spPr>
      </p:pic>
      <p:sp>
        <p:nvSpPr>
          <p:cNvPr id="10" name="TextBox 9">
            <a:extLst>
              <a:ext uri="{FF2B5EF4-FFF2-40B4-BE49-F238E27FC236}">
                <a16:creationId xmlns:a16="http://schemas.microsoft.com/office/drawing/2014/main" id="{B0AB9D9B-522E-720C-B7D3-76A4AB48FF3D}"/>
              </a:ext>
            </a:extLst>
          </p:cNvPr>
          <p:cNvSpPr txBox="1"/>
          <p:nvPr/>
        </p:nvSpPr>
        <p:spPr>
          <a:xfrm>
            <a:off x="2279586" y="4806474"/>
            <a:ext cx="2279587" cy="400110"/>
          </a:xfrm>
          <a:prstGeom prst="rect">
            <a:avLst/>
          </a:prstGeom>
          <a:noFill/>
        </p:spPr>
        <p:txBody>
          <a:bodyPr wrap="square">
            <a:spAutoFit/>
          </a:bodyPr>
          <a:lstStyle/>
          <a:p>
            <a:r>
              <a:rPr lang="kk-KZ" sz="2000" b="1" dirty="0">
                <a:latin typeface="Times New Roman" panose="02020603050405020304" pitchFamily="18" charset="0"/>
                <a:cs typeface="Times New Roman" panose="02020603050405020304" pitchFamily="18" charset="0"/>
              </a:rPr>
              <a:t>С</a:t>
            </a:r>
            <a:r>
              <a:rPr lang="en-US" sz="2000" b="1" dirty="0" err="1">
                <a:latin typeface="Times New Roman" panose="02020603050405020304" pitchFamily="18" charset="0"/>
                <a:cs typeface="Times New Roman" panose="02020603050405020304" pitchFamily="18" charset="0"/>
              </a:rPr>
              <a:t>ірке</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қышқылы</a:t>
            </a:r>
            <a:endParaRPr lang="en-US" sz="20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F0DAACF-D735-05EC-AECC-229E882D2233}"/>
              </a:ext>
            </a:extLst>
          </p:cNvPr>
          <p:cNvSpPr txBox="1"/>
          <p:nvPr/>
        </p:nvSpPr>
        <p:spPr>
          <a:xfrm>
            <a:off x="5391150" y="2042048"/>
            <a:ext cx="4231821" cy="1323439"/>
          </a:xfrm>
          <a:prstGeom prst="rect">
            <a:avLst/>
          </a:prstGeom>
          <a:noFill/>
        </p:spPr>
        <p:txBody>
          <a:bodyPr wrap="square">
            <a:spAutoFit/>
          </a:bodyPr>
          <a:lstStyle/>
          <a:p>
            <a:pPr algn="just"/>
            <a:r>
              <a:rPr lang="ru-RU" sz="2000" b="1" i="0" dirty="0">
                <a:solidFill>
                  <a:srgbClr val="0F1115"/>
                </a:solidFill>
                <a:effectLst/>
                <a:latin typeface="Times New Roman" panose="02020603050405020304" pitchFamily="18" charset="0"/>
                <a:cs typeface="Times New Roman" panose="02020603050405020304" pitchFamily="18" charset="0"/>
              </a:rPr>
              <a:t>Түссіз химия</a:t>
            </a:r>
            <a:r>
              <a:rPr lang="ru-RU" sz="2000" b="0" i="0" dirty="0">
                <a:solidFill>
                  <a:srgbClr val="0F1115"/>
                </a:solidFill>
                <a:effectLst/>
                <a:latin typeface="Times New Roman" panose="02020603050405020304" pitchFamily="18" charset="0"/>
                <a:cs typeface="Times New Roman" panose="02020603050405020304" pitchFamily="18" charset="0"/>
              </a:rPr>
              <a:t> - бұл түссіз заттардың қасиеттерін, реакцияларын және түссіз ерітінділерді зерттейтін химияның бөлімі. </a:t>
            </a:r>
            <a:endParaRPr lang="en-US"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D095D1F-26AF-DE17-419E-90C95E4B47F3}"/>
              </a:ext>
            </a:extLst>
          </p:cNvPr>
          <p:cNvPicPr>
            <a:picLocks noChangeAspect="1"/>
          </p:cNvPicPr>
          <p:nvPr/>
        </p:nvPicPr>
        <p:blipFill>
          <a:blip r:embed="rId4"/>
          <a:stretch>
            <a:fillRect/>
          </a:stretch>
        </p:blipFill>
        <p:spPr>
          <a:xfrm>
            <a:off x="8171397" y="3057711"/>
            <a:ext cx="2172753" cy="2589089"/>
          </a:xfrm>
          <a:prstGeom prst="rect">
            <a:avLst/>
          </a:prstGeom>
        </p:spPr>
      </p:pic>
      <p:sp>
        <p:nvSpPr>
          <p:cNvPr id="15" name="TextBox 14">
            <a:extLst>
              <a:ext uri="{FF2B5EF4-FFF2-40B4-BE49-F238E27FC236}">
                <a16:creationId xmlns:a16="http://schemas.microsoft.com/office/drawing/2014/main" id="{3296F104-605E-1736-9DEE-CB947E5B4B62}"/>
              </a:ext>
            </a:extLst>
          </p:cNvPr>
          <p:cNvSpPr txBox="1"/>
          <p:nvPr/>
        </p:nvSpPr>
        <p:spPr>
          <a:xfrm>
            <a:off x="8787493" y="5758933"/>
            <a:ext cx="6144986" cy="400110"/>
          </a:xfrm>
          <a:prstGeom prst="rect">
            <a:avLst/>
          </a:prstGeom>
          <a:noFill/>
        </p:spPr>
        <p:txBody>
          <a:bodyPr wrap="square">
            <a:spAutoFit/>
          </a:bodyPr>
          <a:lstStyle/>
          <a:p>
            <a:r>
              <a:rPr lang="en-US" sz="2000" b="1" dirty="0" err="1">
                <a:latin typeface="Times New Roman" panose="02020603050405020304" pitchFamily="18" charset="0"/>
                <a:cs typeface="Times New Roman" panose="02020603050405020304" pitchFamily="18" charset="0"/>
              </a:rPr>
              <a:t>Ас</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тұзы</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4630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D76E9-1008-3AE2-3DC5-93FDC1DA0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08EA8-0EF9-DA12-98CE-3F7F8D1BCB58}"/>
              </a:ext>
            </a:extLst>
          </p:cNvPr>
          <p:cNvSpPr>
            <a:spLocks noGrp="1"/>
          </p:cNvSpPr>
          <p:nvPr>
            <p:ph type="title"/>
          </p:nvPr>
        </p:nvSpPr>
        <p:spPr>
          <a:xfrm>
            <a:off x="-87086" y="522513"/>
            <a:ext cx="9906000" cy="620157"/>
          </a:xfrm>
          <a:noFill/>
        </p:spPr>
        <p:txBody>
          <a:bodyPr/>
          <a:lstStyle/>
          <a:p>
            <a:pPr algn="ctr"/>
            <a:r>
              <a:rPr lang="kk-KZ" b="1" cap="none" dirty="0">
                <a:latin typeface="Times New Roman" panose="02020603050405020304" pitchFamily="18" charset="0"/>
                <a:cs typeface="Times New Roman" panose="02020603050405020304" pitchFamily="18" charset="0"/>
              </a:rPr>
              <a:t>Химияның негізгі салалары</a:t>
            </a:r>
            <a:endParaRPr lang="en-US" b="1" cap="none"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917557D-105B-274F-FA4F-A0FA1CC13605}"/>
              </a:ext>
            </a:extLst>
          </p:cNvPr>
          <p:cNvSpPr txBox="1"/>
          <p:nvPr/>
        </p:nvSpPr>
        <p:spPr>
          <a:xfrm>
            <a:off x="2279586" y="4806474"/>
            <a:ext cx="2279587" cy="400110"/>
          </a:xfrm>
          <a:prstGeom prst="rect">
            <a:avLst/>
          </a:prstGeom>
          <a:noFill/>
        </p:spPr>
        <p:txBody>
          <a:bodyPr wrap="square">
            <a:spAutoFit/>
          </a:bodyPr>
          <a:lstStyle/>
          <a:p>
            <a:r>
              <a:rPr lang="ru-RU" sz="2000" b="1" dirty="0">
                <a:latin typeface="Times New Roman" panose="02020603050405020304" pitchFamily="18" charset="0"/>
                <a:cs typeface="Times New Roman" panose="02020603050405020304" pitchFamily="18" charset="0"/>
              </a:rPr>
              <a:t>Диметилсульфат</a:t>
            </a:r>
            <a:endParaRPr lang="en-US" sz="20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BE6E85B-61A2-D6D2-ADF4-51E54F84482D}"/>
              </a:ext>
            </a:extLst>
          </p:cNvPr>
          <p:cNvSpPr txBox="1"/>
          <p:nvPr/>
        </p:nvSpPr>
        <p:spPr>
          <a:xfrm>
            <a:off x="5391150" y="2042048"/>
            <a:ext cx="5723164" cy="1323439"/>
          </a:xfrm>
          <a:prstGeom prst="rect">
            <a:avLst/>
          </a:prstGeom>
          <a:noFill/>
        </p:spPr>
        <p:txBody>
          <a:bodyPr wrap="square">
            <a:spAutoFit/>
          </a:bodyPr>
          <a:lstStyle/>
          <a:p>
            <a:pPr algn="just"/>
            <a:r>
              <a:rPr lang="ru-RU" sz="2000" b="1" dirty="0">
                <a:latin typeface="Times New Roman" panose="02020603050405020304" pitchFamily="18" charset="0"/>
                <a:cs typeface="Times New Roman" panose="02020603050405020304" pitchFamily="18" charset="0"/>
              </a:rPr>
              <a:t>Органикалық химия </a:t>
            </a:r>
            <a:r>
              <a:rPr lang="ru-RU" sz="2000" dirty="0">
                <a:latin typeface="Times New Roman" panose="02020603050405020304" pitchFamily="18" charset="0"/>
                <a:cs typeface="Times New Roman" panose="02020603050405020304" pitchFamily="18" charset="0"/>
              </a:rPr>
              <a:t>— бұл көміртек (С) элементінің қосылыстарын және олардың қасиеттерін, құрылымын, реакцияларын зерттейтін химияның бір саласы. </a:t>
            </a:r>
            <a:endParaRPr lang="en-US" sz="2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40EA40A-2AF7-733E-F727-9620C4B9C08A}"/>
              </a:ext>
            </a:extLst>
          </p:cNvPr>
          <p:cNvSpPr txBox="1"/>
          <p:nvPr/>
        </p:nvSpPr>
        <p:spPr>
          <a:xfrm>
            <a:off x="8041821" y="5842281"/>
            <a:ext cx="6144986" cy="400110"/>
          </a:xfrm>
          <a:prstGeom prst="rect">
            <a:avLst/>
          </a:prstGeom>
          <a:noFill/>
        </p:spPr>
        <p:txBody>
          <a:bodyPr wrap="square">
            <a:spAutoFit/>
          </a:bodyPr>
          <a:lstStyle/>
          <a:p>
            <a:r>
              <a:rPr lang="ru-RU" sz="2000" b="1" dirty="0">
                <a:latin typeface="Times New Roman" panose="02020603050405020304" pitchFamily="18" charset="0"/>
                <a:cs typeface="Times New Roman" panose="02020603050405020304" pitchFamily="18" charset="0"/>
              </a:rPr>
              <a:t>Этилформиа</a:t>
            </a:r>
            <a:r>
              <a:rPr lang="ru-RU" dirty="0"/>
              <a:t>т</a:t>
            </a:r>
            <a:endParaRPr lang="en-US" sz="2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1F241FB-8F2E-271E-299B-EEE7E93D5304}"/>
              </a:ext>
            </a:extLst>
          </p:cNvPr>
          <p:cNvPicPr>
            <a:picLocks noChangeAspect="1"/>
          </p:cNvPicPr>
          <p:nvPr/>
        </p:nvPicPr>
        <p:blipFill>
          <a:blip r:embed="rId3"/>
          <a:stretch>
            <a:fillRect/>
          </a:stretch>
        </p:blipFill>
        <p:spPr>
          <a:xfrm>
            <a:off x="1588592" y="1837655"/>
            <a:ext cx="3277322" cy="2514600"/>
          </a:xfrm>
          <a:prstGeom prst="rect">
            <a:avLst/>
          </a:prstGeom>
        </p:spPr>
      </p:pic>
      <p:pic>
        <p:nvPicPr>
          <p:cNvPr id="4" name="Picture 3">
            <a:extLst>
              <a:ext uri="{FF2B5EF4-FFF2-40B4-BE49-F238E27FC236}">
                <a16:creationId xmlns:a16="http://schemas.microsoft.com/office/drawing/2014/main" id="{9DF9BF4A-B85F-A9E2-E80D-94BD35795309}"/>
              </a:ext>
            </a:extLst>
          </p:cNvPr>
          <p:cNvPicPr>
            <a:picLocks noChangeAspect="1"/>
          </p:cNvPicPr>
          <p:nvPr/>
        </p:nvPicPr>
        <p:blipFill>
          <a:blip r:embed="rId4"/>
          <a:stretch>
            <a:fillRect/>
          </a:stretch>
        </p:blipFill>
        <p:spPr>
          <a:xfrm>
            <a:off x="7024007" y="3429000"/>
            <a:ext cx="4090307" cy="2413281"/>
          </a:xfrm>
          <a:prstGeom prst="rect">
            <a:avLst/>
          </a:prstGeom>
        </p:spPr>
      </p:pic>
    </p:spTree>
    <p:extLst>
      <p:ext uri="{BB962C8B-B14F-4D97-AF65-F5344CB8AC3E}">
        <p14:creationId xmlns:p14="http://schemas.microsoft.com/office/powerpoint/2010/main" val="3902794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ED76-8EF2-E3E7-3A8F-A74821EAF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8F274E-B88F-572D-9A6A-749F7540A61C}"/>
              </a:ext>
            </a:extLst>
          </p:cNvPr>
          <p:cNvSpPr>
            <a:spLocks noGrp="1"/>
          </p:cNvSpPr>
          <p:nvPr>
            <p:ph type="title"/>
          </p:nvPr>
        </p:nvSpPr>
        <p:spPr>
          <a:xfrm>
            <a:off x="-87086" y="522513"/>
            <a:ext cx="9906000" cy="620157"/>
          </a:xfrm>
          <a:noFill/>
        </p:spPr>
        <p:txBody>
          <a:bodyPr/>
          <a:lstStyle/>
          <a:p>
            <a:pPr algn="ctr"/>
            <a:r>
              <a:rPr lang="kk-KZ" b="1" cap="none" dirty="0">
                <a:latin typeface="Times New Roman" panose="02020603050405020304" pitchFamily="18" charset="0"/>
                <a:cs typeface="Times New Roman" panose="02020603050405020304" pitchFamily="18" charset="0"/>
              </a:rPr>
              <a:t>Химияның негізгі салалары</a:t>
            </a:r>
            <a:endParaRPr lang="en-US" b="1" cap="none"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9895133-15FC-BF70-30EE-07F3181B0A5C}"/>
              </a:ext>
            </a:extLst>
          </p:cNvPr>
          <p:cNvSpPr txBox="1"/>
          <p:nvPr/>
        </p:nvSpPr>
        <p:spPr>
          <a:xfrm>
            <a:off x="5772150" y="1810622"/>
            <a:ext cx="4743450" cy="1323439"/>
          </a:xfrm>
          <a:prstGeom prst="rect">
            <a:avLst/>
          </a:prstGeom>
          <a:noFill/>
        </p:spPr>
        <p:txBody>
          <a:bodyPr wrap="square">
            <a:spAutoFit/>
          </a:bodyPr>
          <a:lstStyle/>
          <a:p>
            <a:pPr algn="just"/>
            <a:r>
              <a:rPr lang="ru-RU" sz="2000" b="1" dirty="0">
                <a:latin typeface="Times New Roman" panose="02020603050405020304" pitchFamily="18" charset="0"/>
                <a:cs typeface="Times New Roman" panose="02020603050405020304" pitchFamily="18" charset="0"/>
              </a:rPr>
              <a:t>Бейорганикалық химия </a:t>
            </a:r>
            <a:r>
              <a:rPr lang="ru-RU" sz="2000" dirty="0">
                <a:latin typeface="Times New Roman" panose="02020603050405020304" pitchFamily="18" charset="0"/>
                <a:cs typeface="Times New Roman" panose="02020603050405020304" pitchFamily="18" charset="0"/>
              </a:rPr>
              <a:t>— бұл көміртекке негізделмеген (көміртек аз немесе мүлдем жоқ) қосылыстарды зерттейтін химияның бір саласы.</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BD153BB-8BD6-F2C4-599A-D33F30B1CBF1}"/>
              </a:ext>
            </a:extLst>
          </p:cNvPr>
          <p:cNvSpPr txBox="1"/>
          <p:nvPr/>
        </p:nvSpPr>
        <p:spPr>
          <a:xfrm>
            <a:off x="1189263" y="1804203"/>
            <a:ext cx="4090308" cy="1631216"/>
          </a:xfrm>
          <a:prstGeom prst="rect">
            <a:avLst/>
          </a:prstGeom>
          <a:noFill/>
        </p:spPr>
        <p:txBody>
          <a:bodyPr wrap="square">
            <a:spAutoFit/>
          </a:bodyPr>
          <a:lstStyle/>
          <a:p>
            <a:pPr algn="just"/>
            <a:r>
              <a:rPr lang="ru-RU" sz="2000" b="1" dirty="0">
                <a:latin typeface="Times New Roman" panose="02020603050405020304" pitchFamily="18" charset="0"/>
                <a:cs typeface="Times New Roman" panose="02020603050405020304" pitchFamily="18" charset="0"/>
              </a:rPr>
              <a:t>Физикалық химия</a:t>
            </a:r>
            <a:r>
              <a:rPr lang="ru-RU" sz="2000" dirty="0">
                <a:latin typeface="Times New Roman" panose="02020603050405020304" pitchFamily="18" charset="0"/>
                <a:cs typeface="Times New Roman" panose="02020603050405020304" pitchFamily="18" charset="0"/>
              </a:rPr>
              <a:t>— бұл заттардың қасиеттерін, құрылыстарын және олардың өзгерісін физикалық заңдар арқылы түсіндіретін химияның саласы. </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C2E9C71-C237-B6CE-F62D-9F69A869CBA1}"/>
              </a:ext>
            </a:extLst>
          </p:cNvPr>
          <p:cNvSpPr txBox="1"/>
          <p:nvPr/>
        </p:nvSpPr>
        <p:spPr>
          <a:xfrm>
            <a:off x="3023507" y="3723940"/>
            <a:ext cx="6144986" cy="707886"/>
          </a:xfrm>
          <a:prstGeom prst="rect">
            <a:avLst/>
          </a:prstGeom>
          <a:noFill/>
        </p:spPr>
        <p:txBody>
          <a:bodyPr wrap="square">
            <a:spAutoFit/>
          </a:bodyPr>
          <a:lstStyle/>
          <a:p>
            <a:r>
              <a:rPr lang="ru-RU" sz="2000" b="1" dirty="0">
                <a:latin typeface="Times New Roman" panose="02020603050405020304" pitchFamily="18" charset="0"/>
                <a:cs typeface="Times New Roman" panose="02020603050405020304" pitchFamily="18" charset="0"/>
              </a:rPr>
              <a:t>Аналитикалық химия </a:t>
            </a:r>
            <a:r>
              <a:rPr lang="ru-RU" sz="2000" dirty="0">
                <a:latin typeface="Times New Roman" panose="02020603050405020304" pitchFamily="18" charset="0"/>
                <a:cs typeface="Times New Roman" panose="02020603050405020304" pitchFamily="18" charset="0"/>
              </a:rPr>
              <a:t>— бұл заттардың құрамын анықтайтын химияның саласы</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627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38885-BD76-7C66-7DAD-D9324C50A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8686D-BF4A-E77E-47F4-D99788995BF8}"/>
              </a:ext>
            </a:extLst>
          </p:cNvPr>
          <p:cNvSpPr>
            <a:spLocks noGrp="1"/>
          </p:cNvSpPr>
          <p:nvPr>
            <p:ph type="title"/>
          </p:nvPr>
        </p:nvSpPr>
        <p:spPr>
          <a:xfrm>
            <a:off x="783771" y="465550"/>
            <a:ext cx="9906000" cy="1224052"/>
          </a:xfrm>
          <a:noFill/>
        </p:spPr>
        <p:txBody>
          <a:bodyPr/>
          <a:lstStyle/>
          <a:p>
            <a:pPr algn="ctr"/>
            <a:r>
              <a:rPr lang="ru-RU" b="1" i="0" cap="none" dirty="0"/>
              <a:t>Биология – </a:t>
            </a:r>
            <a:br>
              <a:rPr lang="ru-RU" b="1" i="0" cap="none" dirty="0"/>
            </a:br>
            <a:r>
              <a:rPr lang="ru-RU" b="1" i="0" cap="none" dirty="0"/>
              <a:t>тірі организмдер әлемінің ғылымы</a:t>
            </a:r>
            <a:endParaRPr lang="en-US" cap="none" dirty="0"/>
          </a:p>
        </p:txBody>
      </p:sp>
      <p:sp>
        <p:nvSpPr>
          <p:cNvPr id="4" name="Content Placeholder 3">
            <a:extLst>
              <a:ext uri="{FF2B5EF4-FFF2-40B4-BE49-F238E27FC236}">
                <a16:creationId xmlns:a16="http://schemas.microsoft.com/office/drawing/2014/main" id="{BD600D57-7921-3D99-9054-0D1DCCD2F26B}"/>
              </a:ext>
            </a:extLst>
          </p:cNvPr>
          <p:cNvSpPr>
            <a:spLocks noGrp="1"/>
          </p:cNvSpPr>
          <p:nvPr>
            <p:ph sz="half" idx="2"/>
          </p:nvPr>
        </p:nvSpPr>
        <p:spPr>
          <a:xfrm>
            <a:off x="1382485" y="1843249"/>
            <a:ext cx="9046029" cy="1778787"/>
          </a:xfrm>
          <a:noFill/>
        </p:spPr>
        <p:txBody>
          <a:bodyPr>
            <a:normAutofit fontScale="25000" lnSpcReduction="20000"/>
          </a:bodyPr>
          <a:lstStyle/>
          <a:p>
            <a:pPr algn="just"/>
            <a:r>
              <a:rPr lang="ru-RU" sz="8000" dirty="0">
                <a:latin typeface="Times New Roman" panose="02020603050405020304" pitchFamily="18" charset="0"/>
                <a:cs typeface="Times New Roman" panose="02020603050405020304" pitchFamily="18" charset="0"/>
              </a:rPr>
              <a:t>Биология тірі организмдердің құрылымы, функциялары, дамуы және эволюциясын зерттейтін күрделі жаратылыстану ғылымы болып табылады. Оның негізгі бағыттарына зоология, ботаника, микробиология, цитология, генетика және эволюциялық үрдістер жатады. Зоология жануарлар әлемін, ал ботаника өсімдіктерді зерттейді. Микробиология микроорганизмдердің құрылымы мен қызметін зерттесе, цитология жасушаның құрылымы мен функцияларын зерттейді. Генетика тұқым қуалаушылық пен өзгергіштік заңдарын, ал эволюциялық үрдістер түрлердің пайда болуы мен дамуын зерттейді. Биология тірі табиғаттың күрделілігін түсінуге жол ашады. Оның дамуы медицина, ауыл шаруашылығы, экология сияқты салалардың дамуына айтарлықтай ықпал еткен. Биологияның заңдары мен принциптері тірі организмдерді қорғау және олармен үйлесімді өмір сүру жолдарын іздеуде маңызды рөл атқарады</a:t>
            </a:r>
            <a:br>
              <a:rPr lang="ru-RU" sz="20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2582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5CA97-5A31-C678-35B9-FDC34C2D7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7CE746-C37D-BC76-CC41-2DEC81DD3629}"/>
              </a:ext>
            </a:extLst>
          </p:cNvPr>
          <p:cNvSpPr>
            <a:spLocks noGrp="1"/>
          </p:cNvSpPr>
          <p:nvPr>
            <p:ph type="title"/>
          </p:nvPr>
        </p:nvSpPr>
        <p:spPr>
          <a:xfrm>
            <a:off x="783771" y="465550"/>
            <a:ext cx="9906000" cy="1224052"/>
          </a:xfrm>
          <a:noFill/>
        </p:spPr>
        <p:txBody>
          <a:bodyPr/>
          <a:lstStyle/>
          <a:p>
            <a:pPr algn="ctr"/>
            <a:r>
              <a:rPr lang="ru-RU" b="1" i="0" dirty="0"/>
              <a:t>Астрономия – </a:t>
            </a:r>
            <a:br>
              <a:rPr lang="ru-RU" b="1" i="0" dirty="0"/>
            </a:br>
            <a:r>
              <a:rPr lang="ru-RU" b="1" i="0" dirty="0"/>
              <a:t>ғарышты зерттеу ғылымы</a:t>
            </a:r>
            <a:endParaRPr lang="en-US" dirty="0"/>
          </a:p>
        </p:txBody>
      </p:sp>
      <p:sp>
        <p:nvSpPr>
          <p:cNvPr id="4" name="Content Placeholder 3">
            <a:extLst>
              <a:ext uri="{FF2B5EF4-FFF2-40B4-BE49-F238E27FC236}">
                <a16:creationId xmlns:a16="http://schemas.microsoft.com/office/drawing/2014/main" id="{4AAD6148-91AD-17BA-20D4-CADE67FB9E92}"/>
              </a:ext>
            </a:extLst>
          </p:cNvPr>
          <p:cNvSpPr>
            <a:spLocks noGrp="1"/>
          </p:cNvSpPr>
          <p:nvPr>
            <p:ph sz="half" idx="2"/>
          </p:nvPr>
        </p:nvSpPr>
        <p:spPr>
          <a:xfrm>
            <a:off x="1382485" y="1843249"/>
            <a:ext cx="9046029" cy="3686694"/>
          </a:xfrm>
          <a:noFill/>
        </p:spPr>
        <p:txBody>
          <a:bodyPr>
            <a:normAutofit lnSpcReduction="10000"/>
          </a:bodyPr>
          <a:lstStyle/>
          <a:p>
            <a:pPr algn="just"/>
            <a:r>
              <a:rPr lang="ru-RU" sz="2000" dirty="0">
                <a:latin typeface="Times New Roman" panose="02020603050405020304" pitchFamily="18" charset="0"/>
                <a:cs typeface="Times New Roman" panose="02020603050405020304" pitchFamily="18" charset="0"/>
              </a:rPr>
              <a:t>Астрономия ғарыштық объектілердің құрылымы мен даму заңдылықтарын зерттейтін кешенді жаратылыстану ғылымы болып табылады. Оның негізгі салаларына астрофизика, космология, планетология және звездалар астрономиясы жатады. Астрофизика аспан денелерінің физикалық және химиялық қасиеттерін зерттейді. Космология Әлемнің пайда болуы мен дамуын зерттесе, планетология планеталарды және олардың жүйелерін зерттейді. Звездалар астрономиясы жұлдыздардың эволюциясы мен құрылымын зерттеумен айналысады. Астрономия физика, химия және математика әдістерін кеңінен қолданады. Оның дамуы адамзаттың Әлем туралы түсініктерін түбегейлі өзгертуге ықпал еткен. Астрономиялық зерттеулер Жердің ғаламдағы орнын түсінуге мүмкіндік береді. Ғарыштық телескоптар мен зондтар арқылы алынған деректер ғарыш туралы білімдерді байытты.</a:t>
            </a:r>
            <a:br>
              <a:rPr lang="ru-RU" sz="20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6821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678C-85C8-C270-07B1-AF940F001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894F1D-CD48-AFB7-2247-271FFFBAC4F3}"/>
              </a:ext>
            </a:extLst>
          </p:cNvPr>
          <p:cNvSpPr>
            <a:spLocks noGrp="1"/>
          </p:cNvSpPr>
          <p:nvPr>
            <p:ph type="title"/>
          </p:nvPr>
        </p:nvSpPr>
        <p:spPr>
          <a:xfrm>
            <a:off x="783771" y="465550"/>
            <a:ext cx="9906000" cy="1224052"/>
          </a:xfrm>
          <a:noFill/>
        </p:spPr>
        <p:txBody>
          <a:bodyPr/>
          <a:lstStyle/>
          <a:p>
            <a:pPr algn="ctr"/>
            <a:r>
              <a:rPr lang="ru-RU" b="1" i="0" dirty="0"/>
              <a:t>Геология – </a:t>
            </a:r>
            <a:br>
              <a:rPr lang="ru-RU" b="1" i="0" dirty="0"/>
            </a:br>
            <a:r>
              <a:rPr lang="ru-RU" b="1" i="0" dirty="0"/>
              <a:t>Жер планетасының ғылымы</a:t>
            </a:r>
            <a:endParaRPr lang="en-US" dirty="0"/>
          </a:p>
        </p:txBody>
      </p:sp>
      <p:sp>
        <p:nvSpPr>
          <p:cNvPr id="4" name="Content Placeholder 3">
            <a:extLst>
              <a:ext uri="{FF2B5EF4-FFF2-40B4-BE49-F238E27FC236}">
                <a16:creationId xmlns:a16="http://schemas.microsoft.com/office/drawing/2014/main" id="{3BF29D46-D547-ABEF-F897-C2B71FB1ED4D}"/>
              </a:ext>
            </a:extLst>
          </p:cNvPr>
          <p:cNvSpPr>
            <a:spLocks noGrp="1"/>
          </p:cNvSpPr>
          <p:nvPr>
            <p:ph sz="half" idx="2"/>
          </p:nvPr>
        </p:nvSpPr>
        <p:spPr>
          <a:xfrm>
            <a:off x="1382485" y="1843249"/>
            <a:ext cx="9046029" cy="3686694"/>
          </a:xfrm>
          <a:noFill/>
        </p:spPr>
        <p:txBody>
          <a:bodyPr>
            <a:normAutofit lnSpcReduction="10000"/>
          </a:bodyPr>
          <a:lstStyle/>
          <a:p>
            <a:pPr algn="just"/>
            <a:r>
              <a:rPr lang="ru-RU" sz="2000" dirty="0">
                <a:latin typeface="Times New Roman" panose="02020603050405020304" pitchFamily="18" charset="0"/>
                <a:cs typeface="Times New Roman" panose="02020603050405020304" pitchFamily="18" charset="0"/>
              </a:rPr>
              <a:t>Геология Жер планетасының құрылымы мен эволюциясын зерттейтін маңызды жаратылыстану ғылымы болып табылады. Оның негізгі салаларына минералогия, петрология, геохимия, палеонтология және геодинамика жатады. Минералогия минералдардың құрылымы мен қасиеттерін зерттейді. Петрология тау жыныстарының құрамы мен пайда болу шарттарын зерттесе, геохимия Жердің химиялық құрамын зерттейді. Палеонтология жер бетінде бұрын өмір сүрген организмдердің қалдықтарын зерттеумен айналысады. Геодинамика Жер қыртысының қозғалысы мен дамуын зерттейді. Геология табиғи ресурстарды зерттеу және ұтымды пайдалану үшін өте маңызды болып табылады. Оның әдістері мен принциптері пайдалы қазбаларды іздеу мен өндіруде қолданылады. Геологиялық зерттеулер Жердің геологиялық тарихын түсінуге мүмкіндік береді</a:t>
            </a:r>
            <a:r>
              <a:rPr lang="ru-RU" dirty="0"/>
              <a:t>.</a:t>
            </a:r>
            <a:br>
              <a:rPr lang="ru-RU" sz="20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087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7155C-9743-07F8-F3CE-82A7BDD20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56AAD5-52F6-2DBB-A04B-1994A5F10ED0}"/>
              </a:ext>
            </a:extLst>
          </p:cNvPr>
          <p:cNvSpPr>
            <a:spLocks noGrp="1"/>
          </p:cNvSpPr>
          <p:nvPr>
            <p:ph type="title"/>
          </p:nvPr>
        </p:nvSpPr>
        <p:spPr>
          <a:xfrm>
            <a:off x="783770" y="465550"/>
            <a:ext cx="11038115" cy="1224052"/>
          </a:xfrm>
          <a:noFill/>
        </p:spPr>
        <p:txBody>
          <a:bodyPr/>
          <a:lstStyle/>
          <a:p>
            <a:pPr algn="ctr"/>
            <a:r>
              <a:rPr lang="ru-RU" b="1" i="0" dirty="0"/>
              <a:t>Экология – организмдер мен ортаның</a:t>
            </a:r>
            <a:br>
              <a:rPr lang="ru-RU" b="1" i="0" dirty="0"/>
            </a:br>
            <a:r>
              <a:rPr lang="ru-RU" b="1" i="0" dirty="0"/>
              <a:t> өзара әрекеттесуі</a:t>
            </a:r>
            <a:endParaRPr lang="en-US" dirty="0"/>
          </a:p>
        </p:txBody>
      </p:sp>
      <p:sp>
        <p:nvSpPr>
          <p:cNvPr id="4" name="Content Placeholder 3">
            <a:extLst>
              <a:ext uri="{FF2B5EF4-FFF2-40B4-BE49-F238E27FC236}">
                <a16:creationId xmlns:a16="http://schemas.microsoft.com/office/drawing/2014/main" id="{A4E63C91-223C-198D-3BB0-5B496003D741}"/>
              </a:ext>
            </a:extLst>
          </p:cNvPr>
          <p:cNvSpPr>
            <a:spLocks noGrp="1"/>
          </p:cNvSpPr>
          <p:nvPr>
            <p:ph sz="half" idx="2"/>
          </p:nvPr>
        </p:nvSpPr>
        <p:spPr>
          <a:xfrm>
            <a:off x="1382485" y="1843249"/>
            <a:ext cx="9046029" cy="3686694"/>
          </a:xfrm>
          <a:noFill/>
        </p:spPr>
        <p:txBody>
          <a:bodyPr>
            <a:noAutofit/>
          </a:bodyPr>
          <a:lstStyle/>
          <a:p>
            <a:pPr algn="just"/>
            <a:r>
              <a:rPr lang="ru-RU" sz="2000" dirty="0">
                <a:latin typeface="Times New Roman" panose="02020603050405020304" pitchFamily="18" charset="0"/>
                <a:cs typeface="Times New Roman" panose="02020603050405020304" pitchFamily="18" charset="0"/>
              </a:rPr>
              <a:t>Экология организмдер мен қоршаған ортаның өзара әрекеттесуін зерттейтін заманауи жаратылыстану ғылымы болып табылады. Оның негізгі бағыттарына жалпы экология, биогеоценология, әлеуметтік экология және қоршаған ортаны қорғау жатады. Жалпы экология организмдер мен олардың қоршаған ортасы арасындағы қатынастарды зерттейді. Биогеоценология экожүйелердің құрылымы мен функцияларын зерттесе, әлеуметтік экология адам қоғамы мен табиғи ортаның өзара әрекеттесуін зерттейді. Қоршаған ортаны қорғау табиғи ресурстарды сақтау және оларды ұтымды пайдалану мәселелерімен айналысады. Экология адам мен табиғаттың үйлесімді өмір сүру мәселелерін шешуге бағытталған. Оның әдістері мен принциптері халықаралық экологиялық конвенцияларды әзірлеуде қолданылады. Экологиялық зерттеулер жер шарының экологиялық жағдайын жақсартуға бағытталған</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6546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4432E-3430-228E-70C8-6AC1BE94C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9EE44B-74AE-45E8-A026-EF61C77CEA18}"/>
              </a:ext>
            </a:extLst>
          </p:cNvPr>
          <p:cNvSpPr>
            <a:spLocks noGrp="1"/>
          </p:cNvSpPr>
          <p:nvPr>
            <p:ph type="title"/>
          </p:nvPr>
        </p:nvSpPr>
        <p:spPr>
          <a:xfrm>
            <a:off x="729342" y="522513"/>
            <a:ext cx="9906000" cy="492173"/>
          </a:xfrm>
          <a:noFill/>
        </p:spPr>
        <p:txBody>
          <a:bodyPr/>
          <a:lstStyle/>
          <a:p>
            <a:pPr algn="ctr"/>
            <a:r>
              <a:rPr lang="ru-RU" b="1" i="0" dirty="0"/>
              <a:t>Тарихи даму: Ежелгі дәуір</a:t>
            </a:r>
            <a:endParaRPr lang="en-US" dirty="0"/>
          </a:p>
        </p:txBody>
      </p:sp>
      <p:sp>
        <p:nvSpPr>
          <p:cNvPr id="5" name="Content Placeholder 4">
            <a:extLst>
              <a:ext uri="{FF2B5EF4-FFF2-40B4-BE49-F238E27FC236}">
                <a16:creationId xmlns:a16="http://schemas.microsoft.com/office/drawing/2014/main" id="{C74C4504-229B-5E9A-8D46-3805515B9F78}"/>
              </a:ext>
            </a:extLst>
          </p:cNvPr>
          <p:cNvSpPr>
            <a:spLocks noGrp="1"/>
          </p:cNvSpPr>
          <p:nvPr>
            <p:ph sz="half" idx="2"/>
          </p:nvPr>
        </p:nvSpPr>
        <p:spPr>
          <a:xfrm>
            <a:off x="1320341" y="1476041"/>
            <a:ext cx="4579715" cy="4297680"/>
          </a:xfrm>
        </p:spPr>
        <p:txBody>
          <a:bodyPr>
            <a:noAutofit/>
          </a:bodyPr>
          <a:lstStyle/>
          <a:p>
            <a:pPr algn="just"/>
            <a:r>
              <a:rPr lang="ru-RU" sz="2000" dirty="0">
                <a:latin typeface="Times New Roman" panose="02020603050405020304" pitchFamily="18" charset="0"/>
                <a:cs typeface="Times New Roman" panose="02020603050405020304" pitchFamily="18" charset="0"/>
              </a:rPr>
              <a:t>Ежелгі дәуір жаратылыстану ғылымдарының қалыптасуының бастапқы кезеңі болып табылады. Бұл кезеңде негізінен Ежелгі Грецияда табиғатты жүйелі түрде зерттеу басталды. Табиғат философиясы пайда болып, грек ойшылдары (Фалес, Анаксимандр, Анаксимен) табиғат құбылыстарын мифологиялық түсініктерден бөлек, табиғи себептермен түсіндіруге тырысты. Олар әлемнің негізгі құрылымдық элементтерін (су, ауа, от, жер) анықтады. </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3FB27D9-6353-535F-8BB9-6F6ABE0F8D59}"/>
              </a:ext>
            </a:extLst>
          </p:cNvPr>
          <p:cNvSpPr txBox="1"/>
          <p:nvPr/>
        </p:nvSpPr>
        <p:spPr>
          <a:xfrm>
            <a:off x="6068786" y="1476041"/>
            <a:ext cx="5056414" cy="4708981"/>
          </a:xfrm>
          <a:prstGeom prst="rect">
            <a:avLst/>
          </a:prstGeom>
          <a:noFill/>
        </p:spPr>
        <p:txBody>
          <a:bodyPr wrap="square">
            <a:spAutoFit/>
          </a:bodyPr>
          <a:lstStyle/>
          <a:p>
            <a:pPr algn="just"/>
            <a:r>
              <a:rPr lang="ru-RU" sz="2000" b="0" i="0" dirty="0">
                <a:solidFill>
                  <a:srgbClr val="0F1115"/>
                </a:solidFill>
                <a:effectLst/>
                <a:latin typeface="Times New Roman" panose="02020603050405020304" pitchFamily="18" charset="0"/>
                <a:cs typeface="Times New Roman" panose="02020603050405020304" pitchFamily="18" charset="0"/>
              </a:rPr>
              <a:t>Аристотель жаратылыстануды жүйелі зерттеудің негізін салды. Оның "Физика", "Әлемнің туралы" еңбектерінде табиғат құбылыстарының себептерін жүйелі түрде талдады. Аристотель биология саласында да зор үлес қосты - ол 500-ден астам жануар түрін сипаттап, оларды жүйеледі. Математикалық тәсілдердің дамуы да осы кезеңге сәйкес келеді. Евклидтің "Бастамалары" геометрияны жүйеледі, Архимед механиканың негізін салды, ол "Беріктік орталығы", "Қалқымалы денелер туралы" еңбектерінде көптеген физикалық заңдарды ашты.</a:t>
            </a:r>
            <a:br>
              <a:rPr lang="ru-RU"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282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91D6-38C2-1AA5-F2F7-829131755B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C865D0-16F2-9ADF-5DC4-0062FD69FE19}"/>
              </a:ext>
            </a:extLst>
          </p:cNvPr>
          <p:cNvSpPr>
            <a:spLocks noGrp="1"/>
          </p:cNvSpPr>
          <p:nvPr>
            <p:ph type="title"/>
          </p:nvPr>
        </p:nvSpPr>
        <p:spPr>
          <a:xfrm>
            <a:off x="1143000" y="585512"/>
            <a:ext cx="9906000" cy="742545"/>
          </a:xfrm>
          <a:noFill/>
        </p:spPr>
        <p:txBody>
          <a:bodyPr/>
          <a:lstStyle/>
          <a:p>
            <a:pPr algn="ctr"/>
            <a:r>
              <a:rPr lang="ru-RU" b="1" i="0" dirty="0"/>
              <a:t>Орта ғасырлардағы жаратылыстану</a:t>
            </a:r>
            <a:endParaRPr lang="en-US" dirty="0"/>
          </a:p>
        </p:txBody>
      </p:sp>
      <p:sp>
        <p:nvSpPr>
          <p:cNvPr id="4" name="Content Placeholder 3">
            <a:extLst>
              <a:ext uri="{FF2B5EF4-FFF2-40B4-BE49-F238E27FC236}">
                <a16:creationId xmlns:a16="http://schemas.microsoft.com/office/drawing/2014/main" id="{9B6BB67E-B6C8-99D2-5F4F-B1759E775646}"/>
              </a:ext>
            </a:extLst>
          </p:cNvPr>
          <p:cNvSpPr>
            <a:spLocks noGrp="1"/>
          </p:cNvSpPr>
          <p:nvPr>
            <p:ph sz="half" idx="2"/>
          </p:nvPr>
        </p:nvSpPr>
        <p:spPr>
          <a:xfrm>
            <a:off x="1382485" y="1843249"/>
            <a:ext cx="9046029" cy="3686694"/>
          </a:xfrm>
          <a:noFill/>
        </p:spPr>
        <p:txBody>
          <a:bodyPr>
            <a:normAutofit/>
          </a:bodyPr>
          <a:lstStyle/>
          <a:p>
            <a:pPr algn="just"/>
            <a:r>
              <a:rPr lang="ru-RU" sz="2000" dirty="0">
                <a:latin typeface="Times New Roman" panose="02020603050405020304" pitchFamily="18" charset="0"/>
                <a:cs typeface="Times New Roman" panose="02020603050405020304" pitchFamily="18" charset="0"/>
              </a:rPr>
              <a:t>Орта ғасырларда жаратылыстану ғылымдарының дамуы екі негізгі бағытта жалғасты: шығыс ислам әлемінде және батыс еуропада. Шығыс ғалымдарының үлесі айтарлықтай болды. Әл-Хорезми математиканы дамытты, әл-Бируни геодезия мен географияны, Әл-Фараби философия мен логиканы, Ибн Сина (Авиценна) медицинаны дамытты. Олар ежелгі грек ғылыми мұрасын сақтап қана қоймай, оны айтарлықтай байытты. Еуропадағы жағдай орта ғасырлардың бірінші жартысында баяу дамумен сипатталды. Дегенмен, </a:t>
            </a:r>
            <a:r>
              <a:rPr lang="en-US" sz="2000" dirty="0">
                <a:latin typeface="Times New Roman" panose="02020603050405020304" pitchFamily="18" charset="0"/>
                <a:cs typeface="Times New Roman" panose="02020603050405020304" pitchFamily="18" charset="0"/>
              </a:rPr>
              <a:t>XII-XIII </a:t>
            </a:r>
            <a:r>
              <a:rPr lang="ru-RU" sz="2000" dirty="0">
                <a:latin typeface="Times New Roman" panose="02020603050405020304" pitchFamily="18" charset="0"/>
                <a:cs typeface="Times New Roman" panose="02020603050405020304" pitchFamily="18" charset="0"/>
              </a:rPr>
              <a:t>ғасырларда университеттердің пайда болуы (Болонья, Париж, Оксфорд) жаңа серпін берді. Алхимия мен астрология тәжірибелік білімнің дамуына ықпал етті. Орта ғасырлар ғылыми білімнің жинақталуы мен жүйелелуі кезеңі болды.</a:t>
            </a:r>
            <a:br>
              <a:rPr lang="ru-RU" sz="20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365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A5746-F6CB-5A93-6CF1-71109D64B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D2248-4417-5568-EE0A-86267700B6E7}"/>
              </a:ext>
            </a:extLst>
          </p:cNvPr>
          <p:cNvSpPr>
            <a:spLocks noGrp="1"/>
          </p:cNvSpPr>
          <p:nvPr>
            <p:ph type="title"/>
          </p:nvPr>
        </p:nvSpPr>
        <p:spPr>
          <a:xfrm>
            <a:off x="1143000" y="585512"/>
            <a:ext cx="9906000" cy="742545"/>
          </a:xfrm>
          <a:noFill/>
        </p:spPr>
        <p:txBody>
          <a:bodyPr/>
          <a:lstStyle/>
          <a:p>
            <a:pPr algn="ctr"/>
            <a:r>
              <a:rPr lang="ru-RU" b="1" i="0" dirty="0"/>
              <a:t>Қайта өрлеу дәуірінің жаңалықтары</a:t>
            </a:r>
            <a:endParaRPr lang="en-US" dirty="0"/>
          </a:p>
        </p:txBody>
      </p:sp>
      <p:sp>
        <p:nvSpPr>
          <p:cNvPr id="5" name="Content Placeholder 4">
            <a:extLst>
              <a:ext uri="{FF2B5EF4-FFF2-40B4-BE49-F238E27FC236}">
                <a16:creationId xmlns:a16="http://schemas.microsoft.com/office/drawing/2014/main" id="{8EE0115B-71C2-7FE2-E62B-874A5B9D2142}"/>
              </a:ext>
            </a:extLst>
          </p:cNvPr>
          <p:cNvSpPr>
            <a:spLocks noGrp="1"/>
          </p:cNvSpPr>
          <p:nvPr>
            <p:ph sz="half" idx="2"/>
          </p:nvPr>
        </p:nvSpPr>
        <p:spPr>
          <a:xfrm>
            <a:off x="7111542" y="1690062"/>
            <a:ext cx="4242258" cy="4297680"/>
          </a:xfrm>
        </p:spPr>
        <p:txBody>
          <a:bodyPr>
            <a:noAutofit/>
          </a:bodyPr>
          <a:lstStyle/>
          <a:p>
            <a:pPr algn="just"/>
            <a:r>
              <a:rPr lang="ru-RU" sz="2000" dirty="0">
                <a:latin typeface="Times New Roman" panose="02020603050405020304" pitchFamily="18" charset="0"/>
                <a:cs typeface="Times New Roman" panose="02020603050405020304" pitchFamily="18" charset="0"/>
              </a:rPr>
              <a:t>Қайта өрлеу дәуірі жаратылыстану ғылымдарында түбегейлі өзгерістер әкелді. Жаңа әлемдік көзқарастың қалыптасуы басты сипаттарының бірі болды. Николай Коперниктің гелиоцентрлік жүйесі (1543) ғарыш туралы түсініктерді түбегейлі өзгертуге ықпал етті. Бұл жерді әлемнің орталығы емес, Күнді айналатын планета ретінде қарастырды</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9DE7A1-14AC-ECFA-4A63-258A58170632}"/>
              </a:ext>
            </a:extLst>
          </p:cNvPr>
          <p:cNvSpPr txBox="1"/>
          <p:nvPr/>
        </p:nvSpPr>
        <p:spPr>
          <a:xfrm>
            <a:off x="721178" y="1690062"/>
            <a:ext cx="6123214" cy="3477875"/>
          </a:xfrm>
          <a:prstGeom prst="rect">
            <a:avLst/>
          </a:prstGeom>
          <a:noFill/>
        </p:spPr>
        <p:txBody>
          <a:bodyPr wrap="square">
            <a:spAutoFit/>
          </a:bodyPr>
          <a:lstStyle/>
          <a:p>
            <a:pPr algn="just"/>
            <a:r>
              <a:rPr lang="ru-RU" sz="2000" b="0" i="0" dirty="0">
                <a:solidFill>
                  <a:srgbClr val="0F1115"/>
                </a:solidFill>
                <a:effectLst/>
                <a:latin typeface="Times New Roman" panose="02020603050405020304" pitchFamily="18" charset="0"/>
                <a:cs typeface="Times New Roman" panose="02020603050405020304" pitchFamily="18" charset="0"/>
              </a:rPr>
              <a:t>Эксперимент әдісінің дамуы да осы кезеңге сәйкес келеді. Галилео Галилей экспериментальдық әдісті енгізді. Ол еркін түсу заңын ашты, телескоппен аспан денелерін бақылады, Юпитердің серіктерін ашты. Оның "Екі жаңа ғылым туралы" (1638) еңбегі классикалық механиканың негізі болды. Ньютонның біріктірушілік теориясы жаратылыстанудың дамуында жаңа кезең бастады. Исаак Ньютон "Табиғат философиясының математикалық бастамалары" (1687) еңбегінде бірыңғай механика заңдарын тұжырымдады.</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1554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306286" y="326571"/>
            <a:ext cx="9144000" cy="980725"/>
          </a:xfrm>
          <a:noFill/>
        </p:spPr>
        <p:txBody>
          <a:bodyPr anchor="b"/>
          <a:lstStyle/>
          <a:p>
            <a:r>
              <a:rPr lang="ru-RU" sz="3200" b="1" i="0" cap="none" dirty="0">
                <a:latin typeface="Times New Roman" panose="02020603050405020304" pitchFamily="18" charset="0"/>
                <a:cs typeface="Times New Roman" panose="02020603050405020304" pitchFamily="18" charset="0"/>
              </a:rPr>
              <a:t>Жаратылыстану ғылымдарының орны және маңызы</a:t>
            </a:r>
            <a:endParaRPr lang="en-US" sz="3200" cap="none"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BB117B0-2CFB-D3F3-60D9-BA9711DB95FA}"/>
              </a:ext>
            </a:extLst>
          </p:cNvPr>
          <p:cNvSpPr txBox="1"/>
          <p:nvPr/>
        </p:nvSpPr>
        <p:spPr>
          <a:xfrm>
            <a:off x="1306286" y="1395361"/>
            <a:ext cx="9435193" cy="4247317"/>
          </a:xfrm>
          <a:prstGeom prst="rect">
            <a:avLst/>
          </a:prstGeom>
          <a:noFill/>
        </p:spPr>
        <p:txBody>
          <a:bodyPr wrap="square">
            <a:spAutoFit/>
          </a:bodyPr>
          <a:lstStyle/>
          <a:p>
            <a:pPr algn="just"/>
            <a:r>
              <a:rPr lang="ru-RU" b="0" i="0" dirty="0">
                <a:solidFill>
                  <a:srgbClr val="0F1115"/>
                </a:solidFill>
                <a:effectLst/>
                <a:latin typeface="quote-cjk-patch"/>
              </a:rPr>
              <a:t>Жаратылыстану ғылымдары адамзаттың табиғатты тану жолындағы ең іргелі ғылыми бағыт болып табылады. Олар материялық әлемнің барлық көріністерін жан-жақты зерттеумен айналысады. Бұл зерттеулер элементар бөлшектердің құрылымынан бастап галактикалардың эволюциясына дейінгі кең ауқымды қамтиды. Жаратылыстану ғылымдары тек қана табиғат заңдарын ашумен шектелмейді, сонымен қатар адамның өзін қоршаған әлемді түсінуіне мүмкіндік береді. Олар әлемнің құпияларын ашуға және алынған білімді тәжірибеде тиімді пайдалануға ықпал етеді. Қазіргі заманғы жаратылыстану ғылымдары тек теориялық зерттеулермен шектелмей, технологиялық прогрестің негізін қалауда. Олар медицинадан бастап экологияға дейін, ақпараттық технологиялардан ғарыштық зерттеулерге дейін көптеген салалардың дамуына тікелей әсер етеді. Жаратылыстануды түсіну біздің өмір сүріп жатқан әлемнің күрделілігін толық қабылдау және оны ұтымды басқарудың жолдарын іздеу үшін өте маңызды. Бұл курс жаратылыстану ғылымдарының негізгі принциптерімен, олардың тарихи дамуымен және қазіргі заманғы маңызымен тереңірек танысуға бағытталған. Курс бойынша материалдарды меңгеру арқылы оқырмандар жаратылыстану ғылымдарының негізгі бөлімдерін және олардың өзара байланыстарын нақты түсіне алады.</a:t>
            </a:r>
            <a:endParaRPr lang="en-US" dirty="0"/>
          </a:p>
        </p:txBody>
      </p:sp>
    </p:spTree>
    <p:extLst>
      <p:ext uri="{BB962C8B-B14F-4D97-AF65-F5344CB8AC3E}">
        <p14:creationId xmlns:p14="http://schemas.microsoft.com/office/powerpoint/2010/main" val="821088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B7F2C-6CB8-71C7-FC00-561D3F839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A60142-900F-3F49-085A-05DC5079229C}"/>
              </a:ext>
            </a:extLst>
          </p:cNvPr>
          <p:cNvSpPr>
            <a:spLocks noGrp="1"/>
          </p:cNvSpPr>
          <p:nvPr>
            <p:ph type="title"/>
          </p:nvPr>
        </p:nvSpPr>
        <p:spPr>
          <a:xfrm>
            <a:off x="952499" y="664029"/>
            <a:ext cx="9906000" cy="1088571"/>
          </a:xfrm>
          <a:noFill/>
        </p:spPr>
        <p:txBody>
          <a:bodyPr/>
          <a:lstStyle/>
          <a:p>
            <a:pPr algn="ctr"/>
            <a:r>
              <a:rPr lang="ru-RU" b="1" i="0" dirty="0"/>
              <a:t>ХХ ғасырдағы физиканың жетістіктері</a:t>
            </a:r>
            <a:endParaRPr lang="en-US" dirty="0"/>
          </a:p>
        </p:txBody>
      </p:sp>
      <p:sp>
        <p:nvSpPr>
          <p:cNvPr id="4" name="Content Placeholder 3">
            <a:extLst>
              <a:ext uri="{FF2B5EF4-FFF2-40B4-BE49-F238E27FC236}">
                <a16:creationId xmlns:a16="http://schemas.microsoft.com/office/drawing/2014/main" id="{3A1CB495-BE22-B4F6-1144-10EBBEF851E2}"/>
              </a:ext>
            </a:extLst>
          </p:cNvPr>
          <p:cNvSpPr>
            <a:spLocks noGrp="1"/>
          </p:cNvSpPr>
          <p:nvPr>
            <p:ph sz="half" idx="2"/>
          </p:nvPr>
        </p:nvSpPr>
        <p:spPr>
          <a:xfrm>
            <a:off x="1143000" y="1850572"/>
            <a:ext cx="9906000" cy="3918857"/>
          </a:xfrm>
          <a:noFill/>
        </p:spPr>
        <p:txBody>
          <a:bodyPr>
            <a:normAutofit fontScale="92500"/>
          </a:bodyPr>
          <a:lstStyle/>
          <a:p>
            <a:pPr algn="ctr"/>
            <a:r>
              <a:rPr lang="ru-RU" sz="2000" b="1" dirty="0">
                <a:latin typeface="Times New Roman" panose="02020603050405020304" pitchFamily="18" charset="0"/>
                <a:cs typeface="Times New Roman" panose="02020603050405020304" pitchFamily="18" charset="0"/>
              </a:rPr>
              <a:t>Салыстырмалылық теориясы </a:t>
            </a:r>
          </a:p>
          <a:p>
            <a:pPr algn="just"/>
            <a:r>
              <a:rPr lang="ru-RU" dirty="0">
                <a:latin typeface="Times New Roman" panose="02020603050405020304" pitchFamily="18" charset="0"/>
                <a:cs typeface="Times New Roman" panose="02020603050405020304" pitchFamily="18" charset="0"/>
              </a:rPr>
              <a:t>ХХ ғасыр физика саласында түбегейлі жетістіктерге толы кезең болды. Альберт Эйнштейннің арнайы (1905) және жалпы (1915) салыстырмалылық теориялары уақыт пен кеңістік туралы түсініктерді түбегейлі өзгертуге ықпал етті. Арнайы салыстырмалылық теориясы уақыттың салыстырмалылығы мен ең жоғары жылдамдық туралы тұжырымдарды енгізді, энергия мен массаның баламалылығын ашты (</a:t>
            </a:r>
            <a:r>
              <a:rPr lang="en-US" dirty="0">
                <a:latin typeface="Times New Roman" panose="02020603050405020304" pitchFamily="18" charset="0"/>
                <a:cs typeface="Times New Roman" panose="02020603050405020304" pitchFamily="18" charset="0"/>
              </a:rPr>
              <a:t>E=mc² </a:t>
            </a:r>
            <a:r>
              <a:rPr lang="ru-RU" dirty="0">
                <a:latin typeface="Times New Roman" panose="02020603050405020304" pitchFamily="18" charset="0"/>
                <a:cs typeface="Times New Roman" panose="02020603050405020304" pitchFamily="18" charset="0"/>
              </a:rPr>
              <a:t>формуласы). Жалпы салыстырмалылық теориясы гравитацияны кеңістік-уақыттың ірілуі ретінде түсіндіріп, гравитациялық толқындардың болуын болжады.</a:t>
            </a:r>
          </a:p>
          <a:p>
            <a:pPr algn="ctr"/>
            <a:r>
              <a:rPr lang="ru-RU" sz="2000" b="1" dirty="0">
                <a:latin typeface="Times New Roman" panose="02020603050405020304" pitchFamily="18" charset="0"/>
                <a:cs typeface="Times New Roman" panose="02020603050405020304" pitchFamily="18" charset="0"/>
              </a:rPr>
              <a:t>Кванттық механика</a:t>
            </a:r>
          </a:p>
          <a:p>
            <a:pPr algn="just"/>
            <a:r>
              <a:rPr lang="ru-RU" dirty="0">
                <a:latin typeface="Times New Roman" panose="02020603050405020304" pitchFamily="18" charset="0"/>
                <a:cs typeface="Times New Roman" panose="02020603050405020304" pitchFamily="18" charset="0"/>
              </a:rPr>
              <a:t>Кванттық механика Макс Планк, Нильс Бор, Эрвин Шрёдинберг, Вернер Гейзенберг сияқты ғалымдардың еңбектері арқылы құрылды. Ол атом деңгейіндегі үдерістерді түсіндіретін жаңа теорияны ұсынды. Кванттық механика электрондардың толқындық-бөлшектік дуализмін анықтады, атом құрылымының кванттық модельдерін жасады.</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442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11690-6929-5EB5-9176-61B665C07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464DA-A419-7030-0CBA-BEE64E314B23}"/>
              </a:ext>
            </a:extLst>
          </p:cNvPr>
          <p:cNvSpPr>
            <a:spLocks noGrp="1"/>
          </p:cNvSpPr>
          <p:nvPr>
            <p:ph type="title"/>
          </p:nvPr>
        </p:nvSpPr>
        <p:spPr>
          <a:xfrm>
            <a:off x="1143000" y="585512"/>
            <a:ext cx="9906000" cy="894945"/>
          </a:xfrm>
          <a:noFill/>
        </p:spPr>
        <p:txBody>
          <a:bodyPr/>
          <a:lstStyle/>
          <a:p>
            <a:pPr algn="ctr"/>
            <a:r>
              <a:rPr lang="ru-RU" b="1" i="0" dirty="0"/>
              <a:t>Ядролық физиканың жетістіктері мен қолданылуы</a:t>
            </a:r>
            <a:endParaRPr lang="en-US" dirty="0"/>
          </a:p>
        </p:txBody>
      </p:sp>
      <p:sp>
        <p:nvSpPr>
          <p:cNvPr id="4" name="Content Placeholder 3">
            <a:extLst>
              <a:ext uri="{FF2B5EF4-FFF2-40B4-BE49-F238E27FC236}">
                <a16:creationId xmlns:a16="http://schemas.microsoft.com/office/drawing/2014/main" id="{95114B8F-510D-9033-B92B-32469A951C2C}"/>
              </a:ext>
            </a:extLst>
          </p:cNvPr>
          <p:cNvSpPr>
            <a:spLocks noGrp="1"/>
          </p:cNvSpPr>
          <p:nvPr>
            <p:ph sz="half" idx="2"/>
          </p:nvPr>
        </p:nvSpPr>
        <p:spPr>
          <a:xfrm>
            <a:off x="1382485" y="1843249"/>
            <a:ext cx="9046029" cy="3686694"/>
          </a:xfrm>
          <a:noFill/>
        </p:spPr>
        <p:txBody>
          <a:bodyPr>
            <a:normAutofit/>
          </a:bodyPr>
          <a:lstStyle/>
          <a:p>
            <a:pPr algn="just"/>
            <a:r>
              <a:rPr lang="ru-RU" sz="2000" dirty="0">
                <a:latin typeface="Times New Roman" panose="02020603050405020304" pitchFamily="18" charset="0"/>
                <a:cs typeface="Times New Roman" panose="02020603050405020304" pitchFamily="18" charset="0"/>
              </a:rPr>
              <a:t>ХХ ғасырда ядролық физика саласында айтарлықтай жетістіктерге қол жеткізілді. Атом ядросының бөлінуі ашылып, ядролық энергияны пайдалану мүмкіндігі пайда болды. Бастапқы бөлшектер зерттеліп, протон, нейтрон, электрон сияқты бөлшектердің қасиеттері анықталды. Жасампал бөлшектер зерттелініп, кварк модельдері құрылды. Ядролық реакторлардың жұмыс істеу принциптері ашылды, бұл энергетиканың жаңа саласын құруға мүмкіндік берді. Ядролық физиканың әдістері медицинада, археологияда, материалтануда кеңінен қолданыла бастады. Ядролық энергияны бейбіт мақсатта пайдалану мәселелері зерттелді. Атом құрылымы туралы білімдердің тереңдеуі қазіргі заманғы физиканың негізін салды</a:t>
            </a:r>
            <a:r>
              <a:rPr lang="ru-RU" dirty="0"/>
              <a:t>.</a:t>
            </a:r>
            <a:br>
              <a:rPr lang="ru-RU" sz="20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6121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F5556-18ED-979C-4714-9039F07642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E0F7B6-7C85-C85A-E5E5-B60C2B5C4C0C}"/>
              </a:ext>
            </a:extLst>
          </p:cNvPr>
          <p:cNvSpPr>
            <a:spLocks noGrp="1"/>
          </p:cNvSpPr>
          <p:nvPr>
            <p:ph type="title"/>
          </p:nvPr>
        </p:nvSpPr>
        <p:spPr>
          <a:xfrm>
            <a:off x="1143000" y="585512"/>
            <a:ext cx="9906000" cy="894945"/>
          </a:xfrm>
          <a:noFill/>
        </p:spPr>
        <p:txBody>
          <a:bodyPr/>
          <a:lstStyle/>
          <a:p>
            <a:pPr algn="ctr"/>
            <a:r>
              <a:rPr lang="ru-RU" b="1" i="0" dirty="0"/>
              <a:t>Биология саласындағы түбегейлі жетістіктер</a:t>
            </a:r>
            <a:endParaRPr lang="en-US" dirty="0"/>
          </a:p>
        </p:txBody>
      </p:sp>
      <p:sp>
        <p:nvSpPr>
          <p:cNvPr id="4" name="Content Placeholder 3">
            <a:extLst>
              <a:ext uri="{FF2B5EF4-FFF2-40B4-BE49-F238E27FC236}">
                <a16:creationId xmlns:a16="http://schemas.microsoft.com/office/drawing/2014/main" id="{A9DD7ED2-249A-2143-DE76-95A3538D4846}"/>
              </a:ext>
            </a:extLst>
          </p:cNvPr>
          <p:cNvSpPr>
            <a:spLocks noGrp="1"/>
          </p:cNvSpPr>
          <p:nvPr>
            <p:ph sz="half" idx="2"/>
          </p:nvPr>
        </p:nvSpPr>
        <p:spPr>
          <a:xfrm>
            <a:off x="1382485" y="1843249"/>
            <a:ext cx="9046029" cy="3686694"/>
          </a:xfrm>
          <a:noFill/>
        </p:spPr>
        <p:txBody>
          <a:bodyPr>
            <a:normAutofit fontScale="62500" lnSpcReduction="20000"/>
          </a:bodyPr>
          <a:lstStyle/>
          <a:p>
            <a:pPr algn="ctr"/>
            <a:r>
              <a:rPr lang="ru-RU" sz="3400" b="1" dirty="0">
                <a:latin typeface="Times New Roman" panose="02020603050405020304" pitchFamily="18" charset="0"/>
                <a:cs typeface="Times New Roman" panose="02020603050405020304" pitchFamily="18" charset="0"/>
              </a:rPr>
              <a:t>Молекулалық биология мен генетика</a:t>
            </a:r>
          </a:p>
          <a:p>
            <a:pPr algn="just"/>
            <a:br>
              <a:rPr lang="ru-RU" sz="2600" dirty="0">
                <a:latin typeface="Times New Roman" panose="02020603050405020304" pitchFamily="18" charset="0"/>
                <a:cs typeface="Times New Roman" panose="02020603050405020304" pitchFamily="18" charset="0"/>
              </a:rPr>
            </a:br>
            <a:r>
              <a:rPr lang="ru-RU" sz="2900" dirty="0">
                <a:latin typeface="Times New Roman" panose="02020603050405020304" pitchFamily="18" charset="0"/>
                <a:cs typeface="Times New Roman" panose="02020603050405020304" pitchFamily="18" charset="0"/>
              </a:rPr>
              <a:t>ХХ ғасыр биология саласында түбегейлі жетістіктерге қол жеткізілді. Молекулалық биологияның дамуы ДНҚ құрылымының ашылуымен (Джеймс Уотсон және Фрэнсис Крик, 1953) байланысты. Бұл оқиға генетиканың дамуында түбегейлі оқиға болды. Генетикалық код ашылды, оның біртектілігі барлық тірі организмдерге тән екендігі дәлелденді. Гендік инженерия әдістері жасалды, бұл биотехнологияның жаңа саласын құруға мүмкіндік берді. Полимераздық тізбектік реакция әдісі ашылды, бұл молекулалық диагностиканың дамуына ықпал етті. Генетика саласында түрлердің тұрақтылығы мен өзгергіштігін түсіндіретін генетика заңдары ашылды. Хромосомалардың құрылымы мен функциясы зерттелді. Мутация процестерінің механизмдері анықталды. Гендік терапия әдістерінің негізі қаланды.</a:t>
            </a:r>
            <a:br>
              <a:rPr lang="ru-RU" sz="2900" dirty="0">
                <a:latin typeface="Times New Roman" panose="02020603050405020304" pitchFamily="18" charset="0"/>
                <a:cs typeface="Times New Roman" panose="02020603050405020304" pitchFamily="18" charset="0"/>
              </a:rPr>
            </a:br>
            <a:br>
              <a:rPr lang="ru-RU" sz="20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8798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CF395-20E9-D4D2-C4AC-B6E8678C6E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F95E1-459E-B93D-2FE6-766D0529AA77}"/>
              </a:ext>
            </a:extLst>
          </p:cNvPr>
          <p:cNvSpPr>
            <a:spLocks noGrp="1"/>
          </p:cNvSpPr>
          <p:nvPr>
            <p:ph type="title"/>
          </p:nvPr>
        </p:nvSpPr>
        <p:spPr>
          <a:xfrm>
            <a:off x="1143000" y="585512"/>
            <a:ext cx="9906000" cy="894945"/>
          </a:xfrm>
          <a:noFill/>
        </p:spPr>
        <p:txBody>
          <a:bodyPr/>
          <a:lstStyle/>
          <a:p>
            <a:pPr algn="ctr"/>
            <a:r>
              <a:rPr lang="ru-RU" b="1" i="0" dirty="0"/>
              <a:t>Медицинадағы жетістіктер</a:t>
            </a:r>
            <a:endParaRPr lang="en-US" dirty="0"/>
          </a:p>
        </p:txBody>
      </p:sp>
      <p:sp>
        <p:nvSpPr>
          <p:cNvPr id="4" name="Content Placeholder 3">
            <a:extLst>
              <a:ext uri="{FF2B5EF4-FFF2-40B4-BE49-F238E27FC236}">
                <a16:creationId xmlns:a16="http://schemas.microsoft.com/office/drawing/2014/main" id="{E1CEAFC3-65A6-F901-99B3-54E941EA398D}"/>
              </a:ext>
            </a:extLst>
          </p:cNvPr>
          <p:cNvSpPr>
            <a:spLocks noGrp="1"/>
          </p:cNvSpPr>
          <p:nvPr>
            <p:ph sz="half" idx="2"/>
          </p:nvPr>
        </p:nvSpPr>
        <p:spPr>
          <a:xfrm>
            <a:off x="1382485" y="1843249"/>
            <a:ext cx="9046029" cy="3686694"/>
          </a:xfrm>
          <a:noFill/>
        </p:spPr>
        <p:txBody>
          <a:bodyPr>
            <a:normAutofit fontScale="92500" lnSpcReduction="20000"/>
          </a:bodyPr>
          <a:lstStyle/>
          <a:p>
            <a:pPr algn="ctr"/>
            <a:r>
              <a:rPr lang="ru-RU" sz="2400" b="1" dirty="0">
                <a:latin typeface="Times New Roman" panose="02020603050405020304" pitchFamily="18" charset="0"/>
                <a:cs typeface="Times New Roman" panose="02020603050405020304" pitchFamily="18" charset="0"/>
              </a:rPr>
              <a:t>Антибиотиктер мен вакциналар</a:t>
            </a:r>
          </a:p>
          <a:p>
            <a:pPr algn="just"/>
            <a:br>
              <a:rPr lang="ru-RU" sz="2000" dirty="0"/>
            </a:br>
            <a:r>
              <a:rPr lang="ru-RU" sz="2000" dirty="0">
                <a:latin typeface="Times New Roman" panose="02020603050405020304" pitchFamily="18" charset="0"/>
                <a:cs typeface="Times New Roman" panose="02020603050405020304" pitchFamily="18" charset="0"/>
              </a:rPr>
              <a:t>ХХ ғасыр медицина саласында революциялық өзгерістер әкелді. Александр Флеммингтің пенициллинді ашуы (1928) медицинада жаңа дәуір бастады. Бактериялық инфекцияларды емдеуде түбегейлі өзгерістер болды, бұл адам өмірінің ұзаруына ықпал етті. Антибиотиктердің әсер ету механизмдері зерттелді, олардың синтезі мен өндірісі жетілдірілді. Вакциналарды әзірлеу ісік ауруларына, вирустық инфекцияларға қарсы күресте маңызды рөл атқарды. Бұл жетістіктер жалпыға бірдей иммунизация бағдарламаларын енгізуге мүмкіндік берді, нәтижесінде жұқпалы аурулардың таралуы айтарлықтай азайды. Медициналық диагностика әдістерінің жетілуі ауруларды ерте анықтауға мүмкіндік берді. Хирургиялық операциялардың сапасы айтарлықтай жақсарды.</a:t>
            </a:r>
            <a:br>
              <a:rPr lang="ru-RU" sz="20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5828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B0001-5E9D-CB79-956D-1EA8DBE79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708E4-63EB-6041-54E7-7AC12197710C}"/>
              </a:ext>
            </a:extLst>
          </p:cNvPr>
          <p:cNvSpPr>
            <a:spLocks noGrp="1"/>
          </p:cNvSpPr>
          <p:nvPr>
            <p:ph type="title"/>
          </p:nvPr>
        </p:nvSpPr>
        <p:spPr>
          <a:xfrm>
            <a:off x="1143000" y="585512"/>
            <a:ext cx="9906000" cy="894945"/>
          </a:xfrm>
          <a:noFill/>
        </p:spPr>
        <p:txBody>
          <a:bodyPr/>
          <a:lstStyle/>
          <a:p>
            <a:pPr algn="ctr"/>
            <a:r>
              <a:rPr lang="ru-RU" b="1" i="0" dirty="0"/>
              <a:t>Экологиялық ғылымдардың дамуы</a:t>
            </a:r>
            <a:endParaRPr lang="en-US" dirty="0"/>
          </a:p>
        </p:txBody>
      </p:sp>
      <p:sp>
        <p:nvSpPr>
          <p:cNvPr id="4" name="Content Placeholder 3">
            <a:extLst>
              <a:ext uri="{FF2B5EF4-FFF2-40B4-BE49-F238E27FC236}">
                <a16:creationId xmlns:a16="http://schemas.microsoft.com/office/drawing/2014/main" id="{64E3717C-7106-29A5-5334-75EFD0C041CC}"/>
              </a:ext>
            </a:extLst>
          </p:cNvPr>
          <p:cNvSpPr>
            <a:spLocks noGrp="1"/>
          </p:cNvSpPr>
          <p:nvPr>
            <p:ph sz="half" idx="2"/>
          </p:nvPr>
        </p:nvSpPr>
        <p:spPr>
          <a:xfrm>
            <a:off x="1382485" y="1843249"/>
            <a:ext cx="9046029" cy="3686694"/>
          </a:xfrm>
          <a:noFill/>
        </p:spPr>
        <p:txBody>
          <a:bodyPr>
            <a:normAutofit lnSpcReduction="10000"/>
          </a:bodyPr>
          <a:lstStyle/>
          <a:p>
            <a:pPr algn="ctr"/>
            <a:r>
              <a:rPr lang="ru-RU" sz="2800" b="1" dirty="0">
                <a:latin typeface="Times New Roman" panose="02020603050405020304" pitchFamily="18" charset="0"/>
                <a:cs typeface="Times New Roman" panose="02020603050405020304" pitchFamily="18" charset="0"/>
              </a:rPr>
              <a:t>Экологияның негізгі бағыттары</a:t>
            </a:r>
          </a:p>
          <a:p>
            <a:pPr algn="just"/>
            <a:br>
              <a:rPr lang="ru-RU" sz="2400" dirty="0"/>
            </a:br>
            <a:r>
              <a:rPr lang="ru-RU" sz="2000" dirty="0">
                <a:latin typeface="Times New Roman" panose="02020603050405020304" pitchFamily="18" charset="0"/>
                <a:cs typeface="Times New Roman" panose="02020603050405020304" pitchFamily="18" charset="0"/>
              </a:rPr>
              <a:t>ХХ ғасыр экологиялық ғылымдардың қалыптасуы мен дамуы кезеңі болды. Экожүйелердің құрылымы мен функциясы зерттелді. Биоценоздардың тұрақтылығы мен өзгергіштігі туралы заңдылықтар анықталды. Экологиялық мониторинг жүйелері құрылды, қоршаған ортаны қорғау шаралары жетілдірілді. Халықаралық экологиялық конвенциялар қабылданды, бұл жер шарының экологиялық жағдайын жақсартуға бағытталды. Экологиялық зерттеулер табиғи ресурстарды ұтымды пайдалану мәселелерін шешуге көмектесті. Экология саласындағы білімдер халықты экологиялық тәрбиелеуде маңызды рөл атқарды.</a:t>
            </a:r>
            <a:br>
              <a:rPr lang="ru-RU" sz="20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8763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2E7D-0B15-B843-251A-801613560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F184B-7C9F-5018-76D2-62BFF07AF1B0}"/>
              </a:ext>
            </a:extLst>
          </p:cNvPr>
          <p:cNvSpPr>
            <a:spLocks noGrp="1"/>
          </p:cNvSpPr>
          <p:nvPr>
            <p:ph type="title"/>
          </p:nvPr>
        </p:nvSpPr>
        <p:spPr>
          <a:xfrm>
            <a:off x="1143000" y="585512"/>
            <a:ext cx="9906000" cy="894945"/>
          </a:xfrm>
          <a:noFill/>
        </p:spPr>
        <p:txBody>
          <a:bodyPr/>
          <a:lstStyle/>
          <a:p>
            <a:pPr algn="ctr"/>
            <a:r>
              <a:rPr lang="ru-RU" b="1" i="0" dirty="0"/>
              <a:t> Геологияның қазіргі заманғы жетістіктері</a:t>
            </a:r>
            <a:endParaRPr lang="en-US" dirty="0"/>
          </a:p>
        </p:txBody>
      </p:sp>
      <p:sp>
        <p:nvSpPr>
          <p:cNvPr id="4" name="Content Placeholder 3">
            <a:extLst>
              <a:ext uri="{FF2B5EF4-FFF2-40B4-BE49-F238E27FC236}">
                <a16:creationId xmlns:a16="http://schemas.microsoft.com/office/drawing/2014/main" id="{4BA1F011-C494-664F-021C-DBDFD7E2B56B}"/>
              </a:ext>
            </a:extLst>
          </p:cNvPr>
          <p:cNvSpPr>
            <a:spLocks noGrp="1"/>
          </p:cNvSpPr>
          <p:nvPr>
            <p:ph sz="half" idx="2"/>
          </p:nvPr>
        </p:nvSpPr>
        <p:spPr>
          <a:xfrm>
            <a:off x="1382485" y="1843249"/>
            <a:ext cx="9046029" cy="3686694"/>
          </a:xfrm>
          <a:noFill/>
        </p:spPr>
        <p:txBody>
          <a:bodyPr>
            <a:normAutofit fontScale="92500" lnSpcReduction="10000"/>
          </a:bodyPr>
          <a:lstStyle/>
          <a:p>
            <a:pPr algn="ctr"/>
            <a:r>
              <a:rPr lang="ru-RU" sz="2800" b="1" dirty="0">
                <a:latin typeface="Times New Roman" panose="02020603050405020304" pitchFamily="18" charset="0"/>
                <a:cs typeface="Times New Roman" panose="02020603050405020304" pitchFamily="18" charset="0"/>
              </a:rPr>
              <a:t>Геологияның негізгі теориялары</a:t>
            </a:r>
          </a:p>
          <a:p>
            <a:pPr algn="just"/>
            <a:br>
              <a:rPr lang="ru-RU" sz="2800" dirty="0"/>
            </a:br>
            <a:r>
              <a:rPr lang="ru-RU" sz="2000" dirty="0">
                <a:latin typeface="Times New Roman" panose="02020603050405020304" pitchFamily="18" charset="0"/>
                <a:cs typeface="Times New Roman" panose="02020603050405020304" pitchFamily="18" charset="0"/>
              </a:rPr>
              <a:t>ХХ ғасыр геология саласында маңызды теориялардың пайда болуымен ерекшеленді. Тектоникалық тақталар теориясы Жер қыртысының қозғалысын түсіндірді. Бұл теория бойынша Жер қыртысы бірнеше үлкен тақталардан тұрады, олар үнемі қозғалыста болады. Планетаның геологиялық тарихы зерттелді, палеонтологиялық деректер негізінде Жердің эволюциясы туралы түсініктер жетілдірілді. Пайдалы қазбаларды іздеу мен өндіру әдістері жасалды, бұл табиғи ресурстарды ұтымды пайдалануға мүмкіндік берді. Геологиялық зерттеулер жер сілкіністерін, жанартау атқылауларын болжау мәселелерін шешуге бағытталды.</a:t>
            </a:r>
            <a:br>
              <a:rPr lang="ru-RU" sz="2000" dirty="0">
                <a:latin typeface="Times New Roman" panose="02020603050405020304" pitchFamily="18" charset="0"/>
                <a:cs typeface="Times New Roman" panose="02020603050405020304" pitchFamily="18" charset="0"/>
              </a:rPr>
            </a:br>
            <a:br>
              <a:rPr lang="ru-RU" sz="20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639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40B39-5413-D960-3B31-D7A2961D1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B249B-D59C-D63A-01D2-3DC6D1DDF1EB}"/>
              </a:ext>
            </a:extLst>
          </p:cNvPr>
          <p:cNvSpPr>
            <a:spLocks noGrp="1"/>
          </p:cNvSpPr>
          <p:nvPr>
            <p:ph type="title"/>
          </p:nvPr>
        </p:nvSpPr>
        <p:spPr>
          <a:xfrm>
            <a:off x="1143000" y="585512"/>
            <a:ext cx="9906000" cy="894945"/>
          </a:xfrm>
          <a:noFill/>
        </p:spPr>
        <p:txBody>
          <a:bodyPr/>
          <a:lstStyle/>
          <a:p>
            <a:pPr algn="ctr"/>
            <a:r>
              <a:rPr lang="ru-RU" b="1" i="0" dirty="0"/>
              <a:t>Интеграциялық үрдістердің дамуы</a:t>
            </a:r>
            <a:endParaRPr lang="en-US" dirty="0"/>
          </a:p>
        </p:txBody>
      </p:sp>
      <p:sp>
        <p:nvSpPr>
          <p:cNvPr id="4" name="Content Placeholder 3">
            <a:extLst>
              <a:ext uri="{FF2B5EF4-FFF2-40B4-BE49-F238E27FC236}">
                <a16:creationId xmlns:a16="http://schemas.microsoft.com/office/drawing/2014/main" id="{6172EC40-DB97-932C-EA0B-BB4ABCC380AE}"/>
              </a:ext>
            </a:extLst>
          </p:cNvPr>
          <p:cNvSpPr>
            <a:spLocks noGrp="1"/>
          </p:cNvSpPr>
          <p:nvPr>
            <p:ph sz="half" idx="2"/>
          </p:nvPr>
        </p:nvSpPr>
        <p:spPr>
          <a:xfrm>
            <a:off x="1382485" y="1843249"/>
            <a:ext cx="9046029" cy="3686694"/>
          </a:xfrm>
          <a:noFill/>
        </p:spPr>
        <p:txBody>
          <a:bodyPr>
            <a:normAutofit fontScale="92500"/>
          </a:bodyPr>
          <a:lstStyle/>
          <a:p>
            <a:pPr algn="ctr"/>
            <a:r>
              <a:rPr lang="ru-RU" sz="2800" b="1" dirty="0">
                <a:latin typeface="Times New Roman" panose="02020603050405020304" pitchFamily="18" charset="0"/>
                <a:cs typeface="Times New Roman" panose="02020603050405020304" pitchFamily="18" charset="0"/>
              </a:rPr>
              <a:t>Шекаралық ғылымдардың пайда болуы</a:t>
            </a:r>
          </a:p>
          <a:p>
            <a:pPr algn="just"/>
            <a:br>
              <a:rPr lang="ru-RU" sz="2800" dirty="0"/>
            </a:br>
            <a:r>
              <a:rPr lang="ru-RU" sz="2000" dirty="0">
                <a:latin typeface="Times New Roman" panose="02020603050405020304" pitchFamily="18" charset="0"/>
                <a:cs typeface="Times New Roman" panose="02020603050405020304" pitchFamily="18" charset="0"/>
              </a:rPr>
              <a:t>Қазіргі заманғы жаратылыстану ғылымдарының ерекшеліктерінің бірі - интеграциялық үрдістердің кеңінен таралуы. Биофизика, биохимия, геохимия сияқты шекаралық ғылымдар дамиды. Бұл ғылымдар әртүрлі жаратылыстану салаларының әдістерін біріктіру арқылы жаңа білім алуға мүмкіндік береді. Интеграцияланған тәсіл күрделі табиғи құбылыстарды жан-жақты зерттеуге мүмкіндік береді. Шекаралық ғылымдардың дамуы жаңа технологияларды әзірлеуде маңызды рөл атқарады. Олар медицина, экология, материалтану сияқты салалардың дамуына ықпал етеді. Интеграциялық үрдістер ғылыми зерттеулердің тиімділігін арттырады.</a:t>
            </a:r>
            <a:br>
              <a:rPr lang="ru-RU"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503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59A0A-988F-4BFD-4C89-939F0C012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2385F-2993-F1EF-94AD-3778577047A4}"/>
              </a:ext>
            </a:extLst>
          </p:cNvPr>
          <p:cNvSpPr>
            <a:spLocks noGrp="1"/>
          </p:cNvSpPr>
          <p:nvPr>
            <p:ph type="title"/>
          </p:nvPr>
        </p:nvSpPr>
        <p:spPr>
          <a:xfrm>
            <a:off x="1143000" y="585512"/>
            <a:ext cx="9906000" cy="894945"/>
          </a:xfrm>
          <a:noFill/>
        </p:spPr>
        <p:txBody>
          <a:bodyPr/>
          <a:lstStyle/>
          <a:p>
            <a:pPr algn="ctr"/>
            <a:r>
              <a:rPr lang="ru-RU" b="1" i="0" dirty="0"/>
              <a:t>Жаратылыстанудың қазіргі заманғы мәселелері</a:t>
            </a:r>
            <a:endParaRPr lang="en-US" dirty="0"/>
          </a:p>
        </p:txBody>
      </p:sp>
      <p:sp>
        <p:nvSpPr>
          <p:cNvPr id="4" name="Content Placeholder 3">
            <a:extLst>
              <a:ext uri="{FF2B5EF4-FFF2-40B4-BE49-F238E27FC236}">
                <a16:creationId xmlns:a16="http://schemas.microsoft.com/office/drawing/2014/main" id="{D50BE045-E705-0304-4869-E68FE76F8C7A}"/>
              </a:ext>
            </a:extLst>
          </p:cNvPr>
          <p:cNvSpPr>
            <a:spLocks noGrp="1"/>
          </p:cNvSpPr>
          <p:nvPr>
            <p:ph sz="half" idx="2"/>
          </p:nvPr>
        </p:nvSpPr>
        <p:spPr>
          <a:xfrm>
            <a:off x="1382485" y="1843249"/>
            <a:ext cx="9046029" cy="3686694"/>
          </a:xfrm>
          <a:noFill/>
        </p:spPr>
        <p:txBody>
          <a:bodyPr>
            <a:normAutofit lnSpcReduction="10000"/>
          </a:bodyPr>
          <a:lstStyle/>
          <a:p>
            <a:pPr algn="ctr"/>
            <a:r>
              <a:rPr lang="ru-RU" sz="2800" b="1" dirty="0">
                <a:latin typeface="Times New Roman" panose="02020603050405020304" pitchFamily="18" charset="0"/>
                <a:cs typeface="Times New Roman" panose="02020603050405020304" pitchFamily="18" charset="0"/>
              </a:rPr>
              <a:t>Қазіргі заманғы негізгі мәселелер</a:t>
            </a:r>
          </a:p>
          <a:p>
            <a:pPr algn="just"/>
            <a:br>
              <a:rPr lang="ru-RU" sz="2000" dirty="0">
                <a:latin typeface="Times New Roman" panose="02020603050405020304" pitchFamily="18" charset="0"/>
                <a:cs typeface="Times New Roman" panose="02020603050405020304" pitchFamily="18" charset="0"/>
              </a:rPr>
            </a:br>
            <a:r>
              <a:rPr lang="ru-RU" sz="2000" dirty="0">
                <a:latin typeface="Times New Roman" panose="02020603050405020304" pitchFamily="18" charset="0"/>
                <a:cs typeface="Times New Roman" panose="02020603050405020304" pitchFamily="18" charset="0"/>
              </a:rPr>
              <a:t>Қазіргі заманғы жаратылыстану ғылымдары технологиялық прогрестің негізін қалаумен қатар, адамзаттың табиғатпен үйлесімді өмір сүру жолдарын іздеуге бағытталған. Экологиялық тұрақтылық, энергетикалық қауіпсіздік, денсаулық сақтау сияқты заманауи мәселелерді шешуде жаратылыстану ғылымдарының рөлі ерекше. Табиғи ресурстарды ұтымды пайдалану, экологиялық теңгерімді сақтау, климаттың өзгеруі мәселелері зерттелуде. Жаратылыстану ғылымдарының дамуы адамзаттың табиғатпен үйлесімді өмір сүру мүмкіндіктерін кеңейтуге бағытталуда.</a:t>
            </a:r>
            <a:br>
              <a:rPr lang="ru-RU"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07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40F68-23DE-2644-9DB8-D9C3ECD1D5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3A2592-789C-EECE-56A3-A54EC2D802C2}"/>
              </a:ext>
            </a:extLst>
          </p:cNvPr>
          <p:cNvSpPr>
            <a:spLocks noGrp="1"/>
          </p:cNvSpPr>
          <p:nvPr>
            <p:ph type="title"/>
          </p:nvPr>
        </p:nvSpPr>
        <p:spPr>
          <a:xfrm>
            <a:off x="936171" y="849086"/>
            <a:ext cx="9906000" cy="1110343"/>
          </a:xfrm>
          <a:noFill/>
        </p:spPr>
        <p:txBody>
          <a:bodyPr/>
          <a:lstStyle/>
          <a:p>
            <a:pPr algn="ctr"/>
            <a:r>
              <a:rPr lang="ru-RU" b="1" i="0" dirty="0"/>
              <a:t>Жаратылыстануды оқытудың маңызы</a:t>
            </a:r>
            <a:endParaRPr lang="en-US" dirty="0"/>
          </a:p>
        </p:txBody>
      </p:sp>
      <p:sp>
        <p:nvSpPr>
          <p:cNvPr id="4" name="Content Placeholder 3">
            <a:extLst>
              <a:ext uri="{FF2B5EF4-FFF2-40B4-BE49-F238E27FC236}">
                <a16:creationId xmlns:a16="http://schemas.microsoft.com/office/drawing/2014/main" id="{5C722DE6-3E99-A567-27B2-D0D97D95320B}"/>
              </a:ext>
            </a:extLst>
          </p:cNvPr>
          <p:cNvSpPr>
            <a:spLocks noGrp="1"/>
          </p:cNvSpPr>
          <p:nvPr>
            <p:ph sz="half" idx="2"/>
          </p:nvPr>
        </p:nvSpPr>
        <p:spPr>
          <a:xfrm>
            <a:off x="1572985" y="2322220"/>
            <a:ext cx="9046029" cy="3686694"/>
          </a:xfrm>
          <a:noFill/>
        </p:spPr>
        <p:txBody>
          <a:bodyPr>
            <a:normAutofit/>
          </a:bodyPr>
          <a:lstStyle/>
          <a:p>
            <a:pPr algn="just"/>
            <a:r>
              <a:rPr lang="ru-RU" sz="2000" dirty="0">
                <a:latin typeface="Times New Roman" panose="02020603050405020304" pitchFamily="18" charset="0"/>
                <a:cs typeface="Times New Roman" panose="02020603050405020304" pitchFamily="18" charset="0"/>
              </a:rPr>
              <a:t>Жаратылыстануды оқыту тек ғылыми білім беру емес, сонымен қатар сыни ойлау, талдау және жүйелеу дағдыларын қалыптастырудың тиімді әдісі болып табылады. Бұл білімдер болашақта ғылыми көзқарас қалыптастыруға, сондай-ақ күнделікті өмірдегі құбылыстарды түсінуге және тәжірибеде қолдануға көмектеседі. Интеграцияланған білім беру әдістері оқушылардың білімдерін жүйелеуге мүмкіндік береді. Жаратылыстануды оқыту экологиялық сананы қалыптастыруда маңызды рөл атқарады.</a:t>
            </a:r>
            <a:br>
              <a:rPr lang="ru-RU"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122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F9598-129E-D6AB-22B8-A3E36F50B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FD26B-8842-8863-38A4-0861BE90AE3E}"/>
              </a:ext>
            </a:extLst>
          </p:cNvPr>
          <p:cNvSpPr>
            <a:spLocks noGrp="1"/>
          </p:cNvSpPr>
          <p:nvPr>
            <p:ph type="title"/>
          </p:nvPr>
        </p:nvSpPr>
        <p:spPr>
          <a:xfrm>
            <a:off x="936171" y="849086"/>
            <a:ext cx="9906000" cy="1110343"/>
          </a:xfrm>
          <a:noFill/>
        </p:spPr>
        <p:txBody>
          <a:bodyPr/>
          <a:lstStyle/>
          <a:p>
            <a:pPr algn="ctr"/>
            <a:r>
              <a:rPr lang="ru-RU" b="1" i="0" dirty="0"/>
              <a:t>Жаратылыстану ғылымдарының болашағы</a:t>
            </a:r>
            <a:endParaRPr lang="en-US" dirty="0"/>
          </a:p>
        </p:txBody>
      </p:sp>
      <p:sp>
        <p:nvSpPr>
          <p:cNvPr id="4" name="Content Placeholder 3">
            <a:extLst>
              <a:ext uri="{FF2B5EF4-FFF2-40B4-BE49-F238E27FC236}">
                <a16:creationId xmlns:a16="http://schemas.microsoft.com/office/drawing/2014/main" id="{AE0A71DC-BA51-6DB4-9132-493DF39882CE}"/>
              </a:ext>
            </a:extLst>
          </p:cNvPr>
          <p:cNvSpPr>
            <a:spLocks noGrp="1"/>
          </p:cNvSpPr>
          <p:nvPr>
            <p:ph sz="half" idx="2"/>
          </p:nvPr>
        </p:nvSpPr>
        <p:spPr>
          <a:xfrm>
            <a:off x="1572985" y="2322220"/>
            <a:ext cx="9046029" cy="3686694"/>
          </a:xfrm>
          <a:noFill/>
        </p:spPr>
        <p:txBody>
          <a:bodyPr>
            <a:normAutofit/>
          </a:bodyPr>
          <a:lstStyle/>
          <a:p>
            <a:pPr algn="just"/>
            <a:r>
              <a:rPr lang="ru-RU" sz="2000" dirty="0">
                <a:latin typeface="Times New Roman" panose="02020603050405020304" pitchFamily="18" charset="0"/>
                <a:cs typeface="Times New Roman" panose="02020603050405020304" pitchFamily="18" charset="0"/>
              </a:rPr>
              <a:t>Жаратылыстану ғылымдарының одан әрі дамуы адамзаттың табиғатпен үйлесімді өмір сүру мүмкіндіктерін кеңейтуге, Жердегі және ғарыштағы жаңа мүмкіндіктерді ашуға бағытталуда. Нанотехнологиялар, жасампал интеллект, гендік инженерия сияқты салалардың дамуы жаратылыстану ғылымдарының жаңа жетістіктеріне әкеледі. Экологиялық тұрақтылықты қамтамасыз ету, жаңа энергия көздерін іздеу, ғарышты тереңірек зерттеу болашақтағы негізгі бағыттар болып табылады.</a:t>
            </a:r>
            <a:br>
              <a:rPr lang="ru-RU"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890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01748" y="505927"/>
            <a:ext cx="10988503" cy="858218"/>
          </a:xfrm>
          <a:noFill/>
        </p:spPr>
        <p:txBody>
          <a:bodyPr>
            <a:noAutofit/>
          </a:bodyPr>
          <a:lstStyle/>
          <a:p>
            <a:pPr algn="ctr"/>
            <a:r>
              <a:rPr lang="ru-RU" sz="3600" b="1" i="0" cap="none" dirty="0">
                <a:latin typeface="Times New Roman" panose="02020603050405020304" pitchFamily="18" charset="0"/>
                <a:cs typeface="Times New Roman" panose="02020603050405020304" pitchFamily="18" charset="0"/>
              </a:rPr>
              <a:t>Курстың мазмұны мен оқу нәтижелері</a:t>
            </a:r>
            <a:endParaRPr lang="en-US" sz="3600" cap="none"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2019573-13F2-0DDB-45C0-4FC0D6B1BBF0}"/>
              </a:ext>
            </a:extLst>
          </p:cNvPr>
          <p:cNvSpPr txBox="1"/>
          <p:nvPr/>
        </p:nvSpPr>
        <p:spPr>
          <a:xfrm>
            <a:off x="823231" y="1338334"/>
            <a:ext cx="10258426" cy="4708981"/>
          </a:xfrm>
          <a:prstGeom prst="rect">
            <a:avLst/>
          </a:prstGeom>
          <a:noFill/>
        </p:spPr>
        <p:txBody>
          <a:bodyPr wrap="square">
            <a:spAutoFit/>
          </a:bodyPr>
          <a:lstStyle/>
          <a:p>
            <a:pPr algn="just"/>
            <a:r>
              <a:rPr lang="ru-RU" sz="2000" b="0" i="0" dirty="0">
                <a:solidFill>
                  <a:srgbClr val="0F1115"/>
                </a:solidFill>
                <a:effectLst/>
                <a:latin typeface="Times New Roman" panose="02020603050405020304" pitchFamily="18" charset="0"/>
                <a:cs typeface="Times New Roman" panose="02020603050405020304" pitchFamily="18" charset="0"/>
              </a:rPr>
              <a:t>Бұл курс жаратылыстану ғылымдарының негізгі принциптерімен, олардың тарихи дамуымен және қазіргі заманғы маңызымен тереңірек танысуға бағытталған. Курстың мазмұны жаратылыстанудың негізгі ұғымдарын, оның әдіснамалық негіздерін және іргелі принциптерін толық қамтиды. Курс бойынша материалдарды меңгеру арқылы оқырман жаратылыстану ғылымдарының негізгі бөлімдерін және олардың өзара байланыстарын нақты түсіне алады. Сонымен қатар, ол жаратылыстанудың тарихи даму кезеңдерімен егжей-тегжейлі танысады. Курс ХХ ғасырдағы жаратылыстанудың ірі жетістіктерінің маңызын толық бағалай алуға мүмкіндік береді. Оқу барысында жаратылыстану ғылымдарының қазіргі заманғы мәселелерін шешудегі рөлі тереңірек түсініледі. Осы білімдер болашақта ғылыми көзқарас қалыптастыруға, сондай-ақ күнделікті өмірдегі құбылыстарды түсінуге және тәжірибеде тиімді қолдануға көмектеседі. Сонымен қатар, курс жаратылыстану ғылымдарының адамзат өркениетінің дамуына қосқан үлесін ашып көрсетуге бағытталған. Оқу процесі студенттердің талдау және синтез қабілеттерін дамытуға ықпал етеді. Сонымен бірге, интеграцияланған ғылыми жобаларды жоспарлау және орындау дағдылары қалыптасады.</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2039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095334" y="435429"/>
            <a:ext cx="4902843" cy="829340"/>
          </a:xfrm>
          <a:noFill/>
        </p:spPr>
        <p:txBody>
          <a:bodyPr anchor="b"/>
          <a:lstStyle/>
          <a:p>
            <a:r>
              <a:rPr lang="ru-RU" b="1" i="0" dirty="0"/>
              <a:t>Қорытынды</a:t>
            </a:r>
            <a:endParaRPr lang="en-US" dirty="0"/>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1053926" y="1675779"/>
            <a:ext cx="9888501" cy="1753221"/>
          </a:xfrm>
          <a:noFill/>
        </p:spPr>
        <p:txBody>
          <a:bodyPr anchor="t">
            <a:noAutofit/>
          </a:bodyPr>
          <a:lstStyle/>
          <a:p>
            <a:pPr algn="just"/>
            <a:r>
              <a:rPr lang="ru-RU" sz="2000" dirty="0">
                <a:latin typeface="Times New Roman" panose="02020603050405020304" pitchFamily="18" charset="0"/>
                <a:cs typeface="Times New Roman" panose="02020603050405020304" pitchFamily="18" charset="0"/>
              </a:rPr>
              <a:t>Жаратылыстану ғылымдарының дамуы - бұл адамзаттың табиғатты тану тарихының көрінісі. Жаратылыстану ғылымдарының негізгі ерекшелігі - олардың өзара байланысы мен интеграциялық сипаты. Физика, химия, биология, астрономия, геология және экология бір-бірімен тығыз байланыста дамиды, бұл табиғатты жан-жақты түсінуге мүмкіндік береді. ХХ ғасыр жаратылыстану ғылымдарының тарихындағы ең маңызды кезең болып табылады.</a:t>
            </a:r>
          </a:p>
          <a:p>
            <a:pPr algn="just"/>
            <a:r>
              <a:rPr lang="ru-RU" sz="2000" dirty="0">
                <a:latin typeface="Times New Roman" panose="02020603050405020304" pitchFamily="18" charset="0"/>
                <a:cs typeface="Times New Roman" panose="02020603050405020304" pitchFamily="18" charset="0"/>
              </a:rPr>
              <a:t>Қазіргі заманғы жаратылыстану ғылымдары технологиялық прогрестің негізін қалаумен қатар, адамзаттың табиғатпен үйлесімді өмір сүру жолдарын іздеуге бағытталған. Жаратылыстану ғылымдарының жетістіктері адамзат өркениетінің дамуына айтарлықтай ықпал етті. Бұл жетістіктер қазіргі заманғы технологиялық прогрестің негізін қалап, адам өмірінің сапасын жақсартуға мүмкіндік берді. Жаратылыстану ғылымдарының әрі қарай дамуы адамзаттың табиғатты түсіну деңгейін одан әрі жоғарылатуға және Жердегі өмірді сақтауға бағытталған.</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0802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649974" y="348343"/>
            <a:ext cx="10703826" cy="797922"/>
          </a:xfrm>
          <a:noFill/>
        </p:spPr>
        <p:txBody>
          <a:bodyPr/>
          <a:lstStyle/>
          <a:p>
            <a:r>
              <a:rPr lang="ru-RU" b="1" i="0" cap="none" dirty="0"/>
              <a:t>Пәндердің интеграциясы туралы түсінік</a:t>
            </a:r>
            <a:endParaRPr lang="en-US" cap="none" dirty="0"/>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892629" y="1412795"/>
            <a:ext cx="9986533" cy="4297680"/>
          </a:xfrm>
          <a:noFill/>
        </p:spPr>
        <p:txBody>
          <a:bodyPr vert="horz" lIns="91440" tIns="45720" rIns="91440" bIns="45720" rtlCol="0" anchor="t">
            <a:noAutofit/>
          </a:bodyPr>
          <a:lstStyle/>
          <a:p>
            <a:pPr algn="just"/>
            <a:r>
              <a:rPr lang="ru-RU" sz="2000" b="1" dirty="0">
                <a:cs typeface="Times New Roman" panose="02020603050405020304" pitchFamily="18" charset="0"/>
              </a:rPr>
              <a:t>Пәндердің интеграциясы </a:t>
            </a:r>
            <a:r>
              <a:rPr lang="ru-RU" sz="2000" dirty="0">
                <a:cs typeface="Times New Roman" panose="02020603050405020304" pitchFamily="18" charset="0"/>
              </a:rPr>
              <a:t>– бұл әртүрлі пәндер мен ғылымдардың өзара байланысын және бірлескен жұмысын қамтамасыз ету процесі. Бұл ұғым қазіргі білім беру мен ғылыми зерттеулерде кеңінен қолданылады. </a:t>
            </a:r>
            <a:endParaRPr lang="en-US" sz="2000" dirty="0">
              <a:cs typeface="Times New Roman" panose="02020603050405020304" pitchFamily="18" charset="0"/>
            </a:endParaRPr>
          </a:p>
          <a:p>
            <a:pPr algn="just"/>
            <a:r>
              <a:rPr lang="ru-RU" sz="2000" dirty="0"/>
              <a:t> Интеграция пәндердің аралық байланыстарын нығайту арқылы білім мен ақпаратты тереңірек түсінуге мүмкіндік береді. Ол зерттеулердің тиімділігін арттырып, жаңа тұжырымдамалардың пайда болуына ықпал етеді.</a:t>
            </a:r>
            <a:endParaRPr lang="en-US" sz="2000" dirty="0"/>
          </a:p>
          <a:p>
            <a:pPr algn="just"/>
            <a:r>
              <a:rPr lang="ru-RU" sz="2000" dirty="0"/>
              <a:t>Жаратылыстану ғылымдарында интеграциялық тәсілдер арқылы күрделі құбылыстарды жан-жақты талдауға болады. Бұл тәсіл әртүрлі ғылыми әдістер мен тұжырымдамалардың ортақ аспектілерін анықтауға көмектеседі.</a:t>
            </a:r>
            <a:endParaRPr lang="en-US" sz="2000" dirty="0"/>
          </a:p>
          <a:p>
            <a:pPr algn="just"/>
            <a:r>
              <a:rPr lang="ru-RU" sz="2000" dirty="0"/>
              <a:t>Интеграцияланған білім беру әдістері оқытудың сапасын айтарлықтай жақсартады. Оқушыларға білімдерін жүйелеуге және оларды іс жүзінде қолдануға мүмкіндік береді. Интеграцияланған жобалар мен практикалық жұмыстар арқылы студенттер ғылыми зерттеулерді жүргізу дағдыларын игереді.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370114" y="434268"/>
            <a:ext cx="11821886" cy="957943"/>
          </a:xfrm>
          <a:noFill/>
        </p:spPr>
        <p:txBody>
          <a:bodyPr/>
          <a:lstStyle/>
          <a:p>
            <a:r>
              <a:rPr lang="ru-RU" sz="3600" b="1" i="0" cap="none" dirty="0">
                <a:latin typeface="Times New Roman" panose="02020603050405020304" pitchFamily="18" charset="0"/>
                <a:cs typeface="Times New Roman" panose="02020603050405020304" pitchFamily="18" charset="0"/>
              </a:rPr>
              <a:t>Интеграцияланған тәсілдің </a:t>
            </a:r>
            <a:br>
              <a:rPr lang="en-US" sz="3600" b="1" i="0" cap="none" dirty="0">
                <a:latin typeface="Times New Roman" panose="02020603050405020304" pitchFamily="18" charset="0"/>
                <a:cs typeface="Times New Roman" panose="02020603050405020304" pitchFamily="18" charset="0"/>
              </a:rPr>
            </a:br>
            <a:r>
              <a:rPr lang="ru-RU" sz="3600" b="1" i="0" cap="none" dirty="0">
                <a:latin typeface="Times New Roman" panose="02020603050405020304" pitchFamily="18" charset="0"/>
                <a:cs typeface="Times New Roman" panose="02020603050405020304" pitchFamily="18" charset="0"/>
              </a:rPr>
              <a:t>жетістіктері</a:t>
            </a:r>
            <a:endParaRPr lang="en-US" sz="3600" cap="none"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762000" y="2019371"/>
            <a:ext cx="5203371" cy="1965960"/>
          </a:xfrm>
          <a:noFill/>
        </p:spPr>
        <p:txBody>
          <a:bodyPr/>
          <a:lstStyle/>
          <a:p>
            <a:pPr algn="just"/>
            <a:r>
              <a:rPr lang="ru-RU" b="0" dirty="0"/>
              <a:t>Жаратылыстану </a:t>
            </a:r>
            <a:r>
              <a:rPr lang="en-US" b="0" dirty="0"/>
              <a:t>	</a:t>
            </a:r>
            <a:r>
              <a:rPr lang="ru-RU" b="0" dirty="0"/>
              <a:t>ғылымдарындағы интеграциялық тәсіл көптеген маңызды артықшылықтарға ие. Ол күрделі табиғи құбылыстарды жан-жақты түсінуге мүмкіндік береді. Әртүрлі ғылымдардың әдістерін біріктіру арқылы жаңа ғылыми бағыттардың пайда болуына ықпал етеді. Интеграция ғылыми және экологиялық проблемаларды шешудің тиімді жолдарын ұсынады. Білім беру саласында оқу процесін жеңілдетеді және оны қызықты етеді. Оқушыларға білімдерін жүйелеуге және оларды іс жүзінде қолдануға мүмкіндік береді.</a:t>
            </a:r>
            <a:endParaRPr lang="en-US" dirty="0"/>
          </a:p>
        </p:txBody>
      </p:sp>
      <p:sp>
        <p:nvSpPr>
          <p:cNvPr id="5" name="TextBox 4">
            <a:extLst>
              <a:ext uri="{FF2B5EF4-FFF2-40B4-BE49-F238E27FC236}">
                <a16:creationId xmlns:a16="http://schemas.microsoft.com/office/drawing/2014/main" id="{E9B44A3E-72D7-C358-1E96-3D6DF2C09529}"/>
              </a:ext>
            </a:extLst>
          </p:cNvPr>
          <p:cNvSpPr txBox="1"/>
          <p:nvPr/>
        </p:nvSpPr>
        <p:spPr>
          <a:xfrm>
            <a:off x="6980464" y="2057542"/>
            <a:ext cx="4982936" cy="3416320"/>
          </a:xfrm>
          <a:prstGeom prst="rect">
            <a:avLst/>
          </a:prstGeom>
          <a:noFill/>
        </p:spPr>
        <p:txBody>
          <a:bodyPr wrap="square">
            <a:spAutoFit/>
          </a:bodyPr>
          <a:lstStyle/>
          <a:p>
            <a:r>
              <a:rPr lang="ru-RU" b="0" i="0" dirty="0">
                <a:solidFill>
                  <a:srgbClr val="0F1115"/>
                </a:solidFill>
                <a:effectLst/>
                <a:latin typeface="quote-cjk-patch"/>
              </a:rPr>
              <a:t>Интеграцияланған тәсіл ғылыми зерттеулерді жүргізуде әдіснамалық негіз болып табылады. Ол ғылымдар арасындағы шекараларды жоюға ықпал етеді. Бұл тәсіл жаңа технологияларды әзірлеу мен енгізуде тиімділікті арттырады. Интеграция арқылы ғылыми білімді кеңейту және оны тәжірибеде қолдану мүмкіндігі пайда болады. Ол зерттеушілердің көзқарасын кеңейтіп, жаңа идеялардың пайда болуын ынталандырады. Интеграцияланған тәсіл қазіргі заманғы ғылыми зерттеулердің негізгі ерекшелігі болып табылады.</a:t>
            </a:r>
            <a:endParaRPr lang="en-US" dirty="0"/>
          </a:p>
        </p:txBody>
      </p:sp>
    </p:spTree>
    <p:extLst>
      <p:ext uri="{BB962C8B-B14F-4D97-AF65-F5344CB8AC3E}">
        <p14:creationId xmlns:p14="http://schemas.microsoft.com/office/powerpoint/2010/main" val="43519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noFill/>
        </p:spPr>
        <p:txBody>
          <a:bodyPr/>
          <a:lstStyle/>
          <a:p>
            <a:r>
              <a:rPr lang="ru-RU" b="1" i="0" cap="none" dirty="0"/>
              <a:t>Физика – материяның іргелі ғылымы</a:t>
            </a:r>
            <a:endParaRPr lang="en-US" cap="none"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4"/>
          </p:nvPr>
        </p:nvSpPr>
        <p:spPr>
          <a:solidFill>
            <a:schemeClr val="bg1"/>
          </a:solidFill>
        </p:spPr>
        <p:txBody>
          <a:bodyPr>
            <a:normAutofit/>
          </a:bodyPr>
          <a:lstStyle/>
          <a:p>
            <a:pPr algn="just"/>
            <a:r>
              <a:rPr lang="ru-RU" sz="2000" b="1" dirty="0">
                <a:latin typeface="Times New Roman" panose="02020603050405020304" pitchFamily="18" charset="0"/>
                <a:cs typeface="Times New Roman" panose="02020603050405020304" pitchFamily="18" charset="0"/>
              </a:rPr>
              <a:t>Физика </a:t>
            </a:r>
            <a:r>
              <a:rPr lang="ru-RU" sz="2000" dirty="0">
                <a:latin typeface="Times New Roman" panose="02020603050405020304" pitchFamily="18" charset="0"/>
                <a:cs typeface="Times New Roman" panose="02020603050405020304" pitchFamily="18" charset="0"/>
              </a:rPr>
              <a:t>материяның іргелі қасиеттерін, қозғалыс заңдарын және энергияның түрлену процестерін зерттейтін негізгі жаратылыстану ғылымы болып табылады. Ол барлық жаратылыстану ғылымдарының негізі ретінде қызмет етеді. </a:t>
            </a:r>
            <a:endParaRPr lang="en-US"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solidFill>
            <a:schemeClr val="bg1"/>
          </a:solidFill>
        </p:spPr>
        <p:txBody>
          <a:bodyPr>
            <a:normAutofit/>
          </a:bodyPr>
          <a:lstStyle/>
          <a:p>
            <a:pPr algn="just"/>
            <a:r>
              <a:rPr lang="ru-RU" dirty="0">
                <a:latin typeface="Times New Roman" panose="02020603050405020304" pitchFamily="18" charset="0"/>
                <a:cs typeface="Times New Roman" panose="02020603050405020304" pitchFamily="18" charset="0"/>
              </a:rPr>
              <a:t>Классикалық механика макроскопиялық денелердің қозғалысын зерттесе, термодинамика жылу процестерін және энергияның түрлену заңдарын зерттейді. Электродинамика электр және магнит құбылыстарын, ал кванттық физика атом деңгейіндегі үдерістерді зерттейді. Ядролық физика атом ядросының құрылымы мен өзара әрекеттесуін зерттеумен айналысады. Физиканың заңдары химия, биология, астрономия сияқты басқа ғылымдардың дамуына айтарлықтай ықпал еткен.</a:t>
            </a:r>
            <a:endParaRPr lang="en-US" dirty="0"/>
          </a:p>
        </p:txBody>
      </p:sp>
    </p:spTree>
    <p:extLst>
      <p:ext uri="{BB962C8B-B14F-4D97-AF65-F5344CB8AC3E}">
        <p14:creationId xmlns:p14="http://schemas.microsoft.com/office/powerpoint/2010/main" val="83740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43000" y="703193"/>
            <a:ext cx="9906000" cy="631043"/>
          </a:xfrm>
          <a:noFill/>
        </p:spPr>
        <p:txBody>
          <a:bodyPr/>
          <a:lstStyle/>
          <a:p>
            <a:pPr algn="ctr"/>
            <a:r>
              <a:rPr lang="ru-RU" i="0" cap="none" dirty="0"/>
              <a:t>Физиканың негізгі салалары</a:t>
            </a:r>
            <a:endParaRPr lang="en-US" cap="none" dirty="0"/>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xfrm>
            <a:off x="620484" y="4753822"/>
            <a:ext cx="3435628" cy="631044"/>
          </a:xfrm>
          <a:noFill/>
        </p:spPr>
        <p:txBody>
          <a:bodyPr>
            <a:normAutofit/>
          </a:bodyPr>
          <a:lstStyle/>
          <a:p>
            <a:pPr marL="0" indent="0">
              <a:buNone/>
            </a:pPr>
            <a:r>
              <a:rPr lang="ru-RU" sz="2000" dirty="0">
                <a:latin typeface="Times New Roman" panose="02020603050405020304" pitchFamily="18" charset="0"/>
                <a:cs typeface="Times New Roman" panose="02020603050405020304" pitchFamily="18" charset="0"/>
              </a:rPr>
              <a:t> классикалық механика</a:t>
            </a:r>
            <a:endParaRPr lang="en-US" sz="2000" dirty="0">
              <a:latin typeface="Times New Roman" panose="02020603050405020304" pitchFamily="18" charset="0"/>
              <a:cs typeface="Times New Roman" panose="02020603050405020304" pitchFamily="18" charset="0"/>
            </a:endParaRPr>
          </a:p>
        </p:txBody>
      </p:sp>
      <p:pic>
        <p:nvPicPr>
          <p:cNvPr id="6" name="Picture 5" descr="A circle with a planet in the center&#10;&#10;AI-generated content may be incorrect.">
            <a:extLst>
              <a:ext uri="{FF2B5EF4-FFF2-40B4-BE49-F238E27FC236}">
                <a16:creationId xmlns:a16="http://schemas.microsoft.com/office/drawing/2014/main" id="{1F322F24-1F7A-E0EE-19B9-8C97645DC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79" y="1615279"/>
            <a:ext cx="2857500" cy="2857500"/>
          </a:xfrm>
          <a:prstGeom prst="rect">
            <a:avLst/>
          </a:prstGeom>
        </p:spPr>
      </p:pic>
      <p:pic>
        <p:nvPicPr>
          <p:cNvPr id="7" name="Picture 6">
            <a:extLst>
              <a:ext uri="{FF2B5EF4-FFF2-40B4-BE49-F238E27FC236}">
                <a16:creationId xmlns:a16="http://schemas.microsoft.com/office/drawing/2014/main" id="{F50F2A95-962E-73E3-72C8-1D783F4A3D3E}"/>
              </a:ext>
            </a:extLst>
          </p:cNvPr>
          <p:cNvPicPr>
            <a:picLocks noChangeAspect="1"/>
          </p:cNvPicPr>
          <p:nvPr/>
        </p:nvPicPr>
        <p:blipFill>
          <a:blip r:embed="rId4"/>
          <a:stretch>
            <a:fillRect/>
          </a:stretch>
        </p:blipFill>
        <p:spPr>
          <a:xfrm>
            <a:off x="4737728" y="1329529"/>
            <a:ext cx="2425072" cy="3429000"/>
          </a:xfrm>
          <a:prstGeom prst="rect">
            <a:avLst/>
          </a:prstGeom>
        </p:spPr>
      </p:pic>
      <p:sp>
        <p:nvSpPr>
          <p:cNvPr id="11" name="TextBox 10">
            <a:extLst>
              <a:ext uri="{FF2B5EF4-FFF2-40B4-BE49-F238E27FC236}">
                <a16:creationId xmlns:a16="http://schemas.microsoft.com/office/drawing/2014/main" id="{FB440937-3030-64EB-4265-4EC106A6E375}"/>
              </a:ext>
            </a:extLst>
          </p:cNvPr>
          <p:cNvSpPr txBox="1"/>
          <p:nvPr/>
        </p:nvSpPr>
        <p:spPr>
          <a:xfrm>
            <a:off x="5048110" y="4775182"/>
            <a:ext cx="1804307" cy="369332"/>
          </a:xfrm>
          <a:prstGeom prst="rect">
            <a:avLst/>
          </a:prstGeom>
          <a:noFill/>
        </p:spPr>
        <p:txBody>
          <a:bodyPr wrap="square">
            <a:spAutoFit/>
          </a:bodyPr>
          <a:lstStyle/>
          <a:p>
            <a:r>
              <a:rPr lang="ru-RU" b="0" i="0" dirty="0">
                <a:solidFill>
                  <a:srgbClr val="0F1115"/>
                </a:solidFill>
                <a:effectLst/>
                <a:latin typeface="quote-cjk-patch"/>
              </a:rPr>
              <a:t>термодинамика </a:t>
            </a:r>
            <a:endParaRPr lang="en-US" dirty="0"/>
          </a:p>
        </p:txBody>
      </p:sp>
      <p:pic>
        <p:nvPicPr>
          <p:cNvPr id="12" name="Picture 11">
            <a:extLst>
              <a:ext uri="{FF2B5EF4-FFF2-40B4-BE49-F238E27FC236}">
                <a16:creationId xmlns:a16="http://schemas.microsoft.com/office/drawing/2014/main" id="{50508801-E327-E882-F85D-962BEE7A19E5}"/>
              </a:ext>
            </a:extLst>
          </p:cNvPr>
          <p:cNvPicPr>
            <a:picLocks noChangeAspect="1"/>
          </p:cNvPicPr>
          <p:nvPr/>
        </p:nvPicPr>
        <p:blipFill>
          <a:blip r:embed="rId5"/>
          <a:stretch>
            <a:fillRect/>
          </a:stretch>
        </p:blipFill>
        <p:spPr>
          <a:xfrm>
            <a:off x="8073118" y="1788089"/>
            <a:ext cx="2975882" cy="2404513"/>
          </a:xfrm>
          <a:prstGeom prst="rect">
            <a:avLst/>
          </a:prstGeom>
        </p:spPr>
      </p:pic>
      <p:sp>
        <p:nvSpPr>
          <p:cNvPr id="14" name="TextBox 13">
            <a:extLst>
              <a:ext uri="{FF2B5EF4-FFF2-40B4-BE49-F238E27FC236}">
                <a16:creationId xmlns:a16="http://schemas.microsoft.com/office/drawing/2014/main" id="{A0B66289-251F-8548-171F-98176855F76B}"/>
              </a:ext>
            </a:extLst>
          </p:cNvPr>
          <p:cNvSpPr txBox="1"/>
          <p:nvPr/>
        </p:nvSpPr>
        <p:spPr>
          <a:xfrm>
            <a:off x="8384721" y="4742533"/>
            <a:ext cx="2533650" cy="369332"/>
          </a:xfrm>
          <a:prstGeom prst="rect">
            <a:avLst/>
          </a:prstGeom>
          <a:noFill/>
        </p:spPr>
        <p:txBody>
          <a:bodyPr wrap="square">
            <a:spAutoFit/>
          </a:bodyPr>
          <a:lstStyle/>
          <a:p>
            <a:r>
              <a:rPr lang="ru-RU" b="0" i="0" dirty="0">
                <a:solidFill>
                  <a:srgbClr val="0F1115"/>
                </a:solidFill>
                <a:effectLst/>
                <a:latin typeface="quote-cjk-patch"/>
              </a:rPr>
              <a:t> статистикалық физика</a:t>
            </a:r>
            <a:endParaRPr lang="en-US" dirty="0"/>
          </a:p>
        </p:txBody>
      </p:sp>
    </p:spTree>
    <p:extLst>
      <p:ext uri="{BB962C8B-B14F-4D97-AF65-F5344CB8AC3E}">
        <p14:creationId xmlns:p14="http://schemas.microsoft.com/office/powerpoint/2010/main" val="72960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95820-4C2F-DF89-AA24-E77E19B26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1BDDF-57D1-BE7E-46BF-3FC505B4C17C}"/>
              </a:ext>
            </a:extLst>
          </p:cNvPr>
          <p:cNvSpPr>
            <a:spLocks noGrp="1"/>
          </p:cNvSpPr>
          <p:nvPr>
            <p:ph type="title"/>
          </p:nvPr>
        </p:nvSpPr>
        <p:spPr>
          <a:xfrm>
            <a:off x="1143000" y="703193"/>
            <a:ext cx="9906000" cy="631043"/>
          </a:xfrm>
          <a:noFill/>
        </p:spPr>
        <p:txBody>
          <a:bodyPr/>
          <a:lstStyle/>
          <a:p>
            <a:pPr algn="ctr"/>
            <a:r>
              <a:rPr lang="ru-RU" i="0" cap="none" dirty="0"/>
              <a:t>Физиканың негізгі салалары</a:t>
            </a:r>
            <a:endParaRPr lang="en-US" cap="none" dirty="0"/>
          </a:p>
        </p:txBody>
      </p:sp>
      <p:sp>
        <p:nvSpPr>
          <p:cNvPr id="4" name="Content Placeholder 3">
            <a:extLst>
              <a:ext uri="{FF2B5EF4-FFF2-40B4-BE49-F238E27FC236}">
                <a16:creationId xmlns:a16="http://schemas.microsoft.com/office/drawing/2014/main" id="{2431168D-40B8-91DD-FC32-DB163035C146}"/>
              </a:ext>
            </a:extLst>
          </p:cNvPr>
          <p:cNvSpPr>
            <a:spLocks noGrp="1"/>
          </p:cNvSpPr>
          <p:nvPr>
            <p:ph sz="half" idx="15"/>
          </p:nvPr>
        </p:nvSpPr>
        <p:spPr>
          <a:xfrm>
            <a:off x="2318656" y="4796342"/>
            <a:ext cx="3435628" cy="631044"/>
          </a:xfrm>
          <a:noFill/>
        </p:spPr>
        <p:txBody>
          <a:bodyPr>
            <a:normAutofit/>
          </a:bodyPr>
          <a:lstStyle/>
          <a:p>
            <a:pPr marL="0" indent="0">
              <a:buNone/>
            </a:pPr>
            <a:r>
              <a:rPr lang="ru-RU" sz="2000" dirty="0">
                <a:latin typeface="Times New Roman" panose="02020603050405020304" pitchFamily="18" charset="0"/>
                <a:cs typeface="Times New Roman" panose="02020603050405020304" pitchFamily="18" charset="0"/>
              </a:rPr>
              <a:t> </a:t>
            </a:r>
            <a:r>
              <a:rPr lang="ru-RU" dirty="0"/>
              <a:t> электродинамика</a:t>
            </a:r>
            <a:endParaRPr lang="en-US" sz="2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5F1E6F8-2F4D-900E-C6B4-754F4955291F}"/>
              </a:ext>
            </a:extLst>
          </p:cNvPr>
          <p:cNvSpPr txBox="1"/>
          <p:nvPr/>
        </p:nvSpPr>
        <p:spPr>
          <a:xfrm>
            <a:off x="8384721" y="4742533"/>
            <a:ext cx="2533650" cy="369332"/>
          </a:xfrm>
          <a:prstGeom prst="rect">
            <a:avLst/>
          </a:prstGeom>
          <a:noFill/>
        </p:spPr>
        <p:txBody>
          <a:bodyPr wrap="square">
            <a:spAutoFit/>
          </a:bodyPr>
          <a:lstStyle/>
          <a:p>
            <a:r>
              <a:rPr lang="ru-RU" b="0" i="0" dirty="0">
                <a:solidFill>
                  <a:srgbClr val="0F1115"/>
                </a:solidFill>
                <a:effectLst/>
                <a:latin typeface="quote-cjk-patch"/>
              </a:rPr>
              <a:t> </a:t>
            </a:r>
            <a:r>
              <a:rPr lang="ru-RU" dirty="0"/>
              <a:t>кванттық физика</a:t>
            </a:r>
            <a:endParaRPr lang="en-US" dirty="0"/>
          </a:p>
        </p:txBody>
      </p:sp>
      <p:pic>
        <p:nvPicPr>
          <p:cNvPr id="3" name="Picture 2">
            <a:extLst>
              <a:ext uri="{FF2B5EF4-FFF2-40B4-BE49-F238E27FC236}">
                <a16:creationId xmlns:a16="http://schemas.microsoft.com/office/drawing/2014/main" id="{E957BCAE-2C4D-FFFA-2B76-D5F88ED09686}"/>
              </a:ext>
            </a:extLst>
          </p:cNvPr>
          <p:cNvPicPr>
            <a:picLocks noChangeAspect="1"/>
          </p:cNvPicPr>
          <p:nvPr/>
        </p:nvPicPr>
        <p:blipFill>
          <a:blip r:embed="rId3"/>
          <a:stretch>
            <a:fillRect/>
          </a:stretch>
        </p:blipFill>
        <p:spPr>
          <a:xfrm>
            <a:off x="1143000" y="1931814"/>
            <a:ext cx="4838700" cy="2266950"/>
          </a:xfrm>
          <a:prstGeom prst="rect">
            <a:avLst/>
          </a:prstGeom>
        </p:spPr>
      </p:pic>
      <p:pic>
        <p:nvPicPr>
          <p:cNvPr id="5" name="Picture 4">
            <a:extLst>
              <a:ext uri="{FF2B5EF4-FFF2-40B4-BE49-F238E27FC236}">
                <a16:creationId xmlns:a16="http://schemas.microsoft.com/office/drawing/2014/main" id="{CD77ECBA-AAED-A204-EC0E-FDB2DDADAD54}"/>
              </a:ext>
            </a:extLst>
          </p:cNvPr>
          <p:cNvPicPr>
            <a:picLocks noChangeAspect="1"/>
          </p:cNvPicPr>
          <p:nvPr/>
        </p:nvPicPr>
        <p:blipFill>
          <a:blip r:embed="rId4"/>
          <a:stretch>
            <a:fillRect/>
          </a:stretch>
        </p:blipFill>
        <p:spPr>
          <a:xfrm>
            <a:off x="7010400" y="1680391"/>
            <a:ext cx="3766167" cy="2715986"/>
          </a:xfrm>
          <a:prstGeom prst="rect">
            <a:avLst/>
          </a:prstGeom>
        </p:spPr>
      </p:pic>
    </p:spTree>
    <p:extLst>
      <p:ext uri="{BB962C8B-B14F-4D97-AF65-F5344CB8AC3E}">
        <p14:creationId xmlns:p14="http://schemas.microsoft.com/office/powerpoint/2010/main" val="30352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783771" y="465550"/>
            <a:ext cx="9906000" cy="1224052"/>
          </a:xfrm>
          <a:noFill/>
        </p:spPr>
        <p:txBody>
          <a:bodyPr/>
          <a:lstStyle/>
          <a:p>
            <a:pPr algn="ctr"/>
            <a:r>
              <a:rPr lang="ru-RU" b="1" i="0" cap="none" dirty="0"/>
              <a:t>Химия – </a:t>
            </a:r>
            <a:br>
              <a:rPr lang="ru-RU" b="1" i="0" cap="none" dirty="0"/>
            </a:br>
            <a:r>
              <a:rPr lang="ru-RU" b="1" i="0" cap="none" dirty="0"/>
              <a:t>заттардың түрлену ғылымы</a:t>
            </a:r>
            <a:endParaRPr lang="en-US" cap="none" dirty="0"/>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4"/>
          </p:nvPr>
        </p:nvSpPr>
        <p:spPr>
          <a:xfrm>
            <a:off x="1469571" y="1987670"/>
            <a:ext cx="9546771" cy="631043"/>
          </a:xfrm>
          <a:noFill/>
        </p:spPr>
        <p:txBody>
          <a:bodyPr vert="horz" lIns="91440" tIns="45720" rIns="91440" bIns="45720" rtlCol="0" anchor="t">
            <a:noAutofit/>
          </a:bodyPr>
          <a:lstStyle/>
          <a:p>
            <a:r>
              <a:rPr lang="ru-RU" sz="2000" dirty="0">
                <a:latin typeface="Times New Roman" panose="02020603050405020304" pitchFamily="18" charset="0"/>
                <a:cs typeface="Times New Roman" panose="02020603050405020304" pitchFamily="18" charset="0"/>
              </a:rPr>
              <a:t>Химия заттардың құрамы, құрылымы және олардың өзара түрлену заңдылықтарын зерттейтін маңызды жаратылыстану ғылымы болып табылады.</a:t>
            </a:r>
            <a:endParaRPr 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xfrm>
            <a:off x="1469571" y="3214849"/>
            <a:ext cx="9046029" cy="1778787"/>
          </a:xfrm>
          <a:noFill/>
        </p:spPr>
        <p:txBody>
          <a:bodyPr>
            <a:normAutofit/>
          </a:bodyPr>
          <a:lstStyle/>
          <a:p>
            <a:pPr algn="just"/>
            <a:r>
              <a:rPr lang="ru-RU" sz="2000" dirty="0">
                <a:latin typeface="Times New Roman" panose="02020603050405020304" pitchFamily="18" charset="0"/>
                <a:cs typeface="Times New Roman" panose="02020603050405020304" pitchFamily="18" charset="0"/>
              </a:rPr>
              <a:t>Химия биология мен физика арасындағы байланыс құралы ретінде әрекет етеді. Оның дамуы медицина, фармацевтика, материалтану сияқты салалардың дамуына ықпал еткен. Химияның заңдары мен принциптері өнеркәсіптегі технологиялық процестерді жетілдіруге мүмкіндік береді.</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3777997"/>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EC443A1273D30B499A903EE37B5B11ED" ma:contentTypeVersion="5" ma:contentTypeDescription="Создание документа." ma:contentTypeScope="" ma:versionID="f4c7be22c8d677999bc5d4d5cfcf4fa4">
  <xsd:schema xmlns:xsd="http://www.w3.org/2001/XMLSchema" xmlns:xs="http://www.w3.org/2001/XMLSchema" xmlns:p="http://schemas.microsoft.com/office/2006/metadata/properties" xmlns:ns3="3f463cdd-5a20-4418-9eb3-cdc57c657773" targetNamespace="http://schemas.microsoft.com/office/2006/metadata/properties" ma:root="true" ma:fieldsID="f1dab93db44adf34e97784d30d9a6113" ns3:_="">
    <xsd:import namespace="3f463cdd-5a20-4418-9eb3-cdc57c657773"/>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463cdd-5a20-4418-9eb3-cdc57c6577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7251A0C8-F1E8-494A-85C1-F211936D80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463cdd-5a20-4418-9eb3-cdc57c6577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20BE78-9FDF-401B-B412-3AA10EC5BEA3}">
  <ds:schemaRefs>
    <ds:schemaRef ds:uri="http://www.w3.org/XML/1998/namespace"/>
    <ds:schemaRef ds:uri="http://purl.org/dc/terms/"/>
    <ds:schemaRef ds:uri="http://schemas.openxmlformats.org/package/2006/metadata/core-properties"/>
    <ds:schemaRef ds:uri="3f463cdd-5a20-4418-9eb3-cdc57c657773"/>
    <ds:schemaRef ds:uri="http://purl.org/dc/dcmitype/"/>
    <ds:schemaRef ds:uri="http://schemas.microsoft.com/office/2006/documentManagement/types"/>
    <ds:schemaRef ds:uri="http://schemas.microsoft.com/office/infopath/2007/PartnerControls"/>
    <ds:schemaRef ds:uri="http://schemas.microsoft.com/office/2006/metadata/properties"/>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{C90AF1A1-4A83-4379-AB2E-7CC070854E02}TF020710ce-b2a3-4743-8ec4-0abcd2574951ef9f6aa4_win32-415a623b9e9a</Template>
  <TotalTime>99</TotalTime>
  <Words>2700</Words>
  <Application>Microsoft Office PowerPoint</Application>
  <PresentationFormat>Widescreen</PresentationFormat>
  <Paragraphs>121</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Arial</vt:lpstr>
      <vt:lpstr>Calibri</vt:lpstr>
      <vt:lpstr>quote-cjk-patch</vt:lpstr>
      <vt:lpstr>Times New Roman</vt:lpstr>
      <vt:lpstr>Univers Condensed Light</vt:lpstr>
      <vt:lpstr>Walbaum Display Light</vt:lpstr>
      <vt:lpstr>YACgEZ1cb1Q_0</vt:lpstr>
      <vt:lpstr>AngleLinesVTI</vt:lpstr>
      <vt:lpstr>Кіріспе. Жаратылыстанудың құрылымдық сипаттамасы және оның даму кезеңдері. </vt:lpstr>
      <vt:lpstr>Жаратылыстану ғылымдарының орны және маңызы</vt:lpstr>
      <vt:lpstr>Курстың мазмұны мен оқу нәтижелері</vt:lpstr>
      <vt:lpstr>Пәндердің интеграциясы туралы түсінік</vt:lpstr>
      <vt:lpstr>Интеграцияланған тәсілдің  жетістіктері</vt:lpstr>
      <vt:lpstr>Физика – материяның іргелі ғылымы</vt:lpstr>
      <vt:lpstr>Физиканың негізгі салалары</vt:lpstr>
      <vt:lpstr>Физиканың негізгі салалары</vt:lpstr>
      <vt:lpstr>Химия –  заттардың түрлену ғылымы</vt:lpstr>
      <vt:lpstr>Химияның негізгі салалары</vt:lpstr>
      <vt:lpstr>Химияның негізгі салалары</vt:lpstr>
      <vt:lpstr>Химияның негізгі салалары</vt:lpstr>
      <vt:lpstr>Биология –  тірі организмдер әлемінің ғылымы</vt:lpstr>
      <vt:lpstr>Астрономия –  ғарышты зерттеу ғылымы</vt:lpstr>
      <vt:lpstr>Геология –  Жер планетасының ғылымы</vt:lpstr>
      <vt:lpstr>Экология – организмдер мен ортаның  өзара әрекеттесуі</vt:lpstr>
      <vt:lpstr>Тарихи даму: Ежелгі дәуір</vt:lpstr>
      <vt:lpstr>Орта ғасырлардағы жаратылыстану</vt:lpstr>
      <vt:lpstr>Қайта өрлеу дәуірінің жаңалықтары</vt:lpstr>
      <vt:lpstr>ХХ ғасырдағы физиканың жетістіктері</vt:lpstr>
      <vt:lpstr>Ядролық физиканың жетістіктері мен қолданылуы</vt:lpstr>
      <vt:lpstr>Биология саласындағы түбегейлі жетістіктер</vt:lpstr>
      <vt:lpstr>Медицинадағы жетістіктер</vt:lpstr>
      <vt:lpstr>Экологиялық ғылымдардың дамуы</vt:lpstr>
      <vt:lpstr> Геологияның қазіргі заманғы жетістіктері</vt:lpstr>
      <vt:lpstr>Интеграциялық үрдістердің дамуы</vt:lpstr>
      <vt:lpstr>Жаратылыстанудың қазіргі заманғы мәселелері</vt:lpstr>
      <vt:lpstr>Жаратылыстануды оқытудың маңызы</vt:lpstr>
      <vt:lpstr>Жаратылыстану ғылымдарының болашағы</vt:lpstr>
      <vt:lpstr>Қорытынды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Ислам Ұлболсын Досболатқызы</dc:creator>
  <cp:lastModifiedBy>Ислам Ұлболсын Досболатқызы</cp:lastModifiedBy>
  <cp:revision>5</cp:revision>
  <dcterms:created xsi:type="dcterms:W3CDTF">2025-10-15T06:53:15Z</dcterms:created>
  <dcterms:modified xsi:type="dcterms:W3CDTF">2025-10-29T06:10:45Z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0x010100EC443A1273D30B499A903EE37B5B11ED</vt:lpwstr>
  </property>
</Properties>
</file>